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23" r:id="rId4"/>
    <p:sldId id="322" r:id="rId5"/>
    <p:sldId id="321" r:id="rId6"/>
    <p:sldId id="320" r:id="rId7"/>
    <p:sldId id="319" r:id="rId8"/>
    <p:sldId id="318" r:id="rId9"/>
    <p:sldId id="317" r:id="rId10"/>
    <p:sldId id="316" r:id="rId11"/>
    <p:sldId id="315" r:id="rId12"/>
    <p:sldId id="314" r:id="rId13"/>
    <p:sldId id="31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343" r:id="rId36"/>
    <p:sldId id="344" r:id="rId37"/>
    <p:sldId id="346" r:id="rId38"/>
    <p:sldId id="347" r:id="rId39"/>
    <p:sldId id="348" r:id="rId40"/>
    <p:sldId id="349" r:id="rId41"/>
    <p:sldId id="350" r:id="rId42"/>
    <p:sldId id="268" r:id="rId43"/>
    <p:sldId id="269" r:id="rId44"/>
    <p:sldId id="270" r:id="rId45"/>
    <p:sldId id="271" r:id="rId46"/>
    <p:sldId id="272" r:id="rId47"/>
    <p:sldId id="351" r:id="rId48"/>
    <p:sldId id="352" r:id="rId49"/>
    <p:sldId id="353" r:id="rId50"/>
    <p:sldId id="354" r:id="rId51"/>
    <p:sldId id="355" r:id="rId52"/>
    <p:sldId id="356" r:id="rId53"/>
    <p:sldId id="358" r:id="rId54"/>
    <p:sldId id="357" r:id="rId55"/>
    <p:sldId id="359" r:id="rId56"/>
    <p:sldId id="360" r:id="rId57"/>
    <p:sldId id="361" r:id="rId58"/>
    <p:sldId id="362" r:id="rId59"/>
    <p:sldId id="363" r:id="rId60"/>
    <p:sldId id="364" r:id="rId61"/>
    <p:sldId id="273" r:id="rId62"/>
    <p:sldId id="274" r:id="rId63"/>
    <p:sldId id="275" r:id="rId64"/>
    <p:sldId id="276" r:id="rId65"/>
    <p:sldId id="277" r:id="rId66"/>
    <p:sldId id="278" r:id="rId67"/>
    <p:sldId id="279" r:id="rId68"/>
    <p:sldId id="280" r:id="rId69"/>
    <p:sldId id="365" r:id="rId70"/>
    <p:sldId id="366" r:id="rId71"/>
    <p:sldId id="281" r:id="rId72"/>
    <p:sldId id="282" r:id="rId73"/>
    <p:sldId id="283" r:id="rId74"/>
    <p:sldId id="284" r:id="rId75"/>
    <p:sldId id="285" r:id="rId76"/>
    <p:sldId id="286" r:id="rId77"/>
    <p:sldId id="287" r:id="rId78"/>
    <p:sldId id="288" r:id="rId79"/>
    <p:sldId id="289" r:id="rId80"/>
    <p:sldId id="290" r:id="rId81"/>
    <p:sldId id="291" r:id="rId82"/>
    <p:sldId id="292" r:id="rId83"/>
    <p:sldId id="293" r:id="rId84"/>
    <p:sldId id="294" r:id="rId85"/>
    <p:sldId id="295" r:id="rId86"/>
    <p:sldId id="296" r:id="rId87"/>
    <p:sldId id="297" r:id="rId88"/>
    <p:sldId id="298" r:id="rId89"/>
    <p:sldId id="299" r:id="rId90"/>
    <p:sldId id="300" r:id="rId91"/>
    <p:sldId id="301" r:id="rId92"/>
    <p:sldId id="302" r:id="rId93"/>
    <p:sldId id="303" r:id="rId94"/>
    <p:sldId id="304" r:id="rId95"/>
    <p:sldId id="305" r:id="rId96"/>
    <p:sldId id="306" r:id="rId97"/>
    <p:sldId id="307" r:id="rId98"/>
    <p:sldId id="308" r:id="rId99"/>
    <p:sldId id="309" r:id="rId100"/>
    <p:sldId id="310" r:id="rId101"/>
    <p:sldId id="311" r:id="rId102"/>
    <p:sldId id="312" r:id="rId103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6" Type="http://schemas.openxmlformats.org/officeDocument/2006/relationships/tableStyles" Target="tableStyles.xml"/><Relationship Id="rId105" Type="http://schemas.openxmlformats.org/officeDocument/2006/relationships/viewProps" Target="viewProps.xml"/><Relationship Id="rId104" Type="http://schemas.openxmlformats.org/officeDocument/2006/relationships/presProps" Target="presProps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182191"/>
            <a:ext cx="207962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94492" y="2935494"/>
            <a:ext cx="177526" cy="25919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039276" y="3249091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959659" y="3245129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137461" y="3245129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299764" y="3238778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3" y="0"/>
                </a:lnTo>
                <a:lnTo>
                  <a:pt x="63833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3236595" y="3245129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3602432" y="325147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3513531" y="324512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3589732" y="323877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3866668" y="3238778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1" y="12700"/>
                </a:lnTo>
              </a:path>
              <a:path w="50800" h="25400">
                <a:moveTo>
                  <a:pt x="12700" y="25400"/>
                </a:moveTo>
                <a:lnTo>
                  <a:pt x="50801" y="254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3790467" y="324512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3866668" y="3276879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700"/>
                </a:moveTo>
                <a:lnTo>
                  <a:pt x="50801" y="12700"/>
                </a:lnTo>
              </a:path>
            </a:pathLst>
          </a:custGeom>
          <a:ln w="7591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4143604" y="323877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4451033" y="3269259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4423969" y="3242764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4329112" y="3238778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80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80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182191"/>
            <a:ext cx="426402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444" y="665020"/>
            <a:ext cx="4320540" cy="2083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5300" y="3318429"/>
            <a:ext cx="1379855" cy="136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56531" y="3318429"/>
            <a:ext cx="194310" cy="136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mailto:rokan@cu.ac.bd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slide" Target="slide67.xml"/><Relationship Id="rId8" Type="http://schemas.openxmlformats.org/officeDocument/2006/relationships/image" Target="../media/image35.png"/><Relationship Id="rId7" Type="http://schemas.openxmlformats.org/officeDocument/2006/relationships/slide" Target="slide45.xml"/><Relationship Id="rId6" Type="http://schemas.openxmlformats.org/officeDocument/2006/relationships/slide" Target="slide3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slide" Target="slide24.xml"/><Relationship Id="rId2" Type="http://schemas.openxmlformats.org/officeDocument/2006/relationships/image" Target="../media/image60.png"/><Relationship Id="rId14" Type="http://schemas.openxmlformats.org/officeDocument/2006/relationships/slideLayout" Target="../slideLayouts/slideLayout2.xml"/><Relationship Id="rId13" Type="http://schemas.openxmlformats.org/officeDocument/2006/relationships/slide" Target="slide1.xml"/><Relationship Id="rId12" Type="http://schemas.openxmlformats.org/officeDocument/2006/relationships/slide" Target="slide80.xml"/><Relationship Id="rId11" Type="http://schemas.openxmlformats.org/officeDocument/2006/relationships/image" Target="../media/image175.png"/><Relationship Id="rId10" Type="http://schemas.openxmlformats.org/officeDocument/2006/relationships/image" Target="../media/image36.png"/><Relationship Id="rId1" Type="http://schemas.openxmlformats.org/officeDocument/2006/relationships/slide" Target="slide100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slide" Target="slide1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3" Type="http://schemas.openxmlformats.org/officeDocument/2006/relationships/image" Target="../media/image176.png"/><Relationship Id="rId2" Type="http://schemas.openxmlformats.org/officeDocument/2006/relationships/image" Target="../media/image99.png"/><Relationship Id="rId1" Type="http://schemas.openxmlformats.org/officeDocument/2006/relationships/slide" Target="slide10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" Target="slide67.xml"/><Relationship Id="rId8" Type="http://schemas.openxmlformats.org/officeDocument/2006/relationships/image" Target="../media/image29.png"/><Relationship Id="rId7" Type="http://schemas.openxmlformats.org/officeDocument/2006/relationships/slide" Target="slide45.xml"/><Relationship Id="rId6" Type="http://schemas.openxmlformats.org/officeDocument/2006/relationships/image" Target="../media/image28.png"/><Relationship Id="rId5" Type="http://schemas.openxmlformats.org/officeDocument/2006/relationships/slide" Target="slide33.xml"/><Relationship Id="rId4" Type="http://schemas.openxmlformats.org/officeDocument/2006/relationships/image" Target="../media/image27.png"/><Relationship Id="rId3" Type="http://schemas.openxmlformats.org/officeDocument/2006/relationships/slide" Target="slide24.xml"/><Relationship Id="rId2" Type="http://schemas.openxmlformats.org/officeDocument/2006/relationships/image" Target="../media/image26.png"/><Relationship Id="rId15" Type="http://schemas.openxmlformats.org/officeDocument/2006/relationships/slideLayout" Target="../slideLayouts/slideLayout5.xml"/><Relationship Id="rId14" Type="http://schemas.openxmlformats.org/officeDocument/2006/relationships/slide" Target="slide1.xml"/><Relationship Id="rId13" Type="http://schemas.openxmlformats.org/officeDocument/2006/relationships/slide" Target="slide100.xml"/><Relationship Id="rId12" Type="http://schemas.openxmlformats.org/officeDocument/2006/relationships/image" Target="../media/image31.png"/><Relationship Id="rId11" Type="http://schemas.openxmlformats.org/officeDocument/2006/relationships/slide" Target="slide80.xml"/><Relationship Id="rId10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slide" Target="slide67.xml"/><Relationship Id="rId7" Type="http://schemas.openxmlformats.org/officeDocument/2006/relationships/image" Target="../media/image35.png"/><Relationship Id="rId6" Type="http://schemas.openxmlformats.org/officeDocument/2006/relationships/slide" Target="slide45.xml"/><Relationship Id="rId5" Type="http://schemas.openxmlformats.org/officeDocument/2006/relationships/slide" Target="slide33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4" Type="http://schemas.openxmlformats.org/officeDocument/2006/relationships/slideLayout" Target="../slideLayouts/slideLayout2.xml"/><Relationship Id="rId13" Type="http://schemas.openxmlformats.org/officeDocument/2006/relationships/slide" Target="slide1.xml"/><Relationship Id="rId12" Type="http://schemas.openxmlformats.org/officeDocument/2006/relationships/slide" Target="slide100.xml"/><Relationship Id="rId11" Type="http://schemas.openxmlformats.org/officeDocument/2006/relationships/slide" Target="slide80.xml"/><Relationship Id="rId10" Type="http://schemas.openxmlformats.org/officeDocument/2006/relationships/image" Target="../media/image37.png"/><Relationship Id="rId1" Type="http://schemas.openxmlformats.org/officeDocument/2006/relationships/slide" Target="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.xml"/><Relationship Id="rId1" Type="http://schemas.openxmlformats.org/officeDocument/2006/relationships/slide" Target="slide24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" Target="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.xml"/><Relationship Id="rId1" Type="http://schemas.openxmlformats.org/officeDocument/2006/relationships/slide" Target="slide24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" Target="slide24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slide" Target="slide1.xml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" Target="slide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slide" Target="slide1.xml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" Target="slide24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" Target="slide24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" Target="slide24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slide" Target="slide67.xml"/><Relationship Id="rId7" Type="http://schemas.openxmlformats.org/officeDocument/2006/relationships/image" Target="../media/image35.png"/><Relationship Id="rId6" Type="http://schemas.openxmlformats.org/officeDocument/2006/relationships/slide" Target="slide45.xml"/><Relationship Id="rId5" Type="http://schemas.openxmlformats.org/officeDocument/2006/relationships/image" Target="../media/image34.png"/><Relationship Id="rId4" Type="http://schemas.openxmlformats.org/officeDocument/2006/relationships/image" Target="../media/image61.png"/><Relationship Id="rId3" Type="http://schemas.openxmlformats.org/officeDocument/2006/relationships/slide" Target="slide24.xml"/><Relationship Id="rId2" Type="http://schemas.openxmlformats.org/officeDocument/2006/relationships/image" Target="../media/image60.png"/><Relationship Id="rId14" Type="http://schemas.openxmlformats.org/officeDocument/2006/relationships/slideLayout" Target="../slideLayouts/slideLayout2.xml"/><Relationship Id="rId13" Type="http://schemas.openxmlformats.org/officeDocument/2006/relationships/slide" Target="slide1.xml"/><Relationship Id="rId12" Type="http://schemas.openxmlformats.org/officeDocument/2006/relationships/slide" Target="slide100.xml"/><Relationship Id="rId11" Type="http://schemas.openxmlformats.org/officeDocument/2006/relationships/slide" Target="slide80.xml"/><Relationship Id="rId10" Type="http://schemas.openxmlformats.org/officeDocument/2006/relationships/image" Target="../media/image37.png"/><Relationship Id="rId1" Type="http://schemas.openxmlformats.org/officeDocument/2006/relationships/slide" Target="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slide" Target="slide1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" Target="slide33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slide" Target="slide1.xml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8.png"/><Relationship Id="rId1" Type="http://schemas.openxmlformats.org/officeDocument/2006/relationships/slide" Target="slide33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80.png"/><Relationship Id="rId7" Type="http://schemas.openxmlformats.org/officeDocument/2006/relationships/image" Target="../media/image79.png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8.png"/><Relationship Id="rId10" Type="http://schemas.openxmlformats.org/officeDocument/2006/relationships/slideLayout" Target="../slideLayouts/slideLayout2.xml"/><Relationship Id="rId1" Type="http://schemas.openxmlformats.org/officeDocument/2006/relationships/slide" Target="slide33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" Target="slide33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slide" Target="slide67.xml"/><Relationship Id="rId7" Type="http://schemas.openxmlformats.org/officeDocument/2006/relationships/image" Target="../media/image35.png"/><Relationship Id="rId6" Type="http://schemas.openxmlformats.org/officeDocument/2006/relationships/slide" Target="slide33.xml"/><Relationship Id="rId5" Type="http://schemas.openxmlformats.org/officeDocument/2006/relationships/image" Target="../media/image84.png"/><Relationship Id="rId4" Type="http://schemas.openxmlformats.org/officeDocument/2006/relationships/image" Target="../media/image33.png"/><Relationship Id="rId3" Type="http://schemas.openxmlformats.org/officeDocument/2006/relationships/slide" Target="slide24.xml"/><Relationship Id="rId2" Type="http://schemas.openxmlformats.org/officeDocument/2006/relationships/image" Target="../media/image60.png"/><Relationship Id="rId14" Type="http://schemas.openxmlformats.org/officeDocument/2006/relationships/slideLayout" Target="../slideLayouts/slideLayout2.xml"/><Relationship Id="rId13" Type="http://schemas.openxmlformats.org/officeDocument/2006/relationships/slide" Target="slide1.xml"/><Relationship Id="rId12" Type="http://schemas.openxmlformats.org/officeDocument/2006/relationships/slide" Target="slide100.xml"/><Relationship Id="rId11" Type="http://schemas.openxmlformats.org/officeDocument/2006/relationships/slide" Target="slide80.xml"/><Relationship Id="rId10" Type="http://schemas.openxmlformats.org/officeDocument/2006/relationships/image" Target="../media/image37.png"/><Relationship Id="rId1" Type="http://schemas.openxmlformats.org/officeDocument/2006/relationships/slide" Target="slide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slide" Target="slide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" Target="slide45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slide" Target="slide1.xml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" Target="slide45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slide" Target="slide1.xml"/><Relationship Id="rId7" Type="http://schemas.openxmlformats.org/officeDocument/2006/relationships/image" Target="../media/image110.png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8.png"/><Relationship Id="rId1" Type="http://schemas.openxmlformats.org/officeDocument/2006/relationships/slide" Target="slide45.xml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" Target="slide45.xml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" Target="slide45.xml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" Target="slide45.xml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" Target="slide45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114.png"/><Relationship Id="rId7" Type="http://schemas.openxmlformats.org/officeDocument/2006/relationships/slide" Target="slide45.xml"/><Relationship Id="rId6" Type="http://schemas.openxmlformats.org/officeDocument/2006/relationships/slide" Target="slide3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slide" Target="slide24.xml"/><Relationship Id="rId2" Type="http://schemas.openxmlformats.org/officeDocument/2006/relationships/image" Target="../media/image60.png"/><Relationship Id="rId14" Type="http://schemas.openxmlformats.org/officeDocument/2006/relationships/slideLayout" Target="../slideLayouts/slideLayout2.xml"/><Relationship Id="rId13" Type="http://schemas.openxmlformats.org/officeDocument/2006/relationships/slide" Target="slide1.xml"/><Relationship Id="rId12" Type="http://schemas.openxmlformats.org/officeDocument/2006/relationships/slide" Target="slide100.xml"/><Relationship Id="rId11" Type="http://schemas.openxmlformats.org/officeDocument/2006/relationships/slide" Target="slide80.xml"/><Relationship Id="rId10" Type="http://schemas.openxmlformats.org/officeDocument/2006/relationships/image" Target="../media/image37.png"/><Relationship Id="rId1" Type="http://schemas.openxmlformats.org/officeDocument/2006/relationships/slide" Target="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slide" Target="slide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3" Type="http://schemas.openxmlformats.org/officeDocument/2006/relationships/image" Target="../media/image115.png"/><Relationship Id="rId2" Type="http://schemas.openxmlformats.org/officeDocument/2006/relationships/image" Target="../media/image48.png"/><Relationship Id="rId1" Type="http://schemas.openxmlformats.org/officeDocument/2006/relationships/slide" Target="slide6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slide" Target="slide1.xml"/><Relationship Id="rId6" Type="http://schemas.openxmlformats.org/officeDocument/2006/relationships/image" Target="../media/image109.png"/><Relationship Id="rId5" Type="http://schemas.openxmlformats.org/officeDocument/2006/relationships/image" Target="../media/image120.png"/><Relationship Id="rId4" Type="http://schemas.openxmlformats.org/officeDocument/2006/relationships/image" Target="../media/image112.png"/><Relationship Id="rId3" Type="http://schemas.openxmlformats.org/officeDocument/2006/relationships/image" Target="../media/image119.png"/><Relationship Id="rId2" Type="http://schemas.openxmlformats.org/officeDocument/2006/relationships/image" Target="../media/image99.png"/><Relationship Id="rId1" Type="http://schemas.openxmlformats.org/officeDocument/2006/relationships/slide" Target="slide67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118.png"/><Relationship Id="rId7" Type="http://schemas.openxmlformats.org/officeDocument/2006/relationships/image" Target="../media/image125.png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3" Type="http://schemas.openxmlformats.org/officeDocument/2006/relationships/image" Target="../media/image121.png"/><Relationship Id="rId2" Type="http://schemas.openxmlformats.org/officeDocument/2006/relationships/image" Target="../media/image99.png"/><Relationship Id="rId10" Type="http://schemas.openxmlformats.org/officeDocument/2006/relationships/slideLayout" Target="../slideLayouts/slideLayout2.xml"/><Relationship Id="rId1" Type="http://schemas.openxmlformats.org/officeDocument/2006/relationships/slide" Target="slide6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slide" Target="slide1.xml"/><Relationship Id="rId6" Type="http://schemas.openxmlformats.org/officeDocument/2006/relationships/image" Target="../media/image126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" Target="slide67.xml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" Target="slide67.xml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" Target="slide67.xml"/></Relationships>
</file>

<file path=ppt/slides/_rels/slide7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" Target="slide67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slide" Target="slide1.xml"/><Relationship Id="rId7" Type="http://schemas.openxmlformats.org/officeDocument/2006/relationships/image" Target="../media/image128.png"/><Relationship Id="rId6" Type="http://schemas.openxmlformats.org/officeDocument/2006/relationships/image" Target="../media/image127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" Target="slide67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slide" Target="slide1.xml"/><Relationship Id="rId7" Type="http://schemas.openxmlformats.org/officeDocument/2006/relationships/image" Target="../media/image128.png"/><Relationship Id="rId6" Type="http://schemas.openxmlformats.org/officeDocument/2006/relationships/image" Target="../media/image127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" Target="slide67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133.png"/><Relationship Id="rId7" Type="http://schemas.openxmlformats.org/officeDocument/2006/relationships/image" Target="../media/image132.png"/><Relationship Id="rId6" Type="http://schemas.openxmlformats.org/officeDocument/2006/relationships/image" Target="../media/image81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3" Type="http://schemas.openxmlformats.org/officeDocument/2006/relationships/image" Target="../media/image129.png"/><Relationship Id="rId2" Type="http://schemas.openxmlformats.org/officeDocument/2006/relationships/image" Target="../media/image48.png"/><Relationship Id="rId10" Type="http://schemas.openxmlformats.org/officeDocument/2006/relationships/slideLayout" Target="../slideLayouts/slideLayout2.xml"/><Relationship Id="rId1" Type="http://schemas.openxmlformats.org/officeDocument/2006/relationships/slide" Target="slide6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slide" Target="slide67.xml"/><Relationship Id="rId8" Type="http://schemas.openxmlformats.org/officeDocument/2006/relationships/image" Target="../media/image35.png"/><Relationship Id="rId7" Type="http://schemas.openxmlformats.org/officeDocument/2006/relationships/slide" Target="slide45.xml"/><Relationship Id="rId6" Type="http://schemas.openxmlformats.org/officeDocument/2006/relationships/slide" Target="slide3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slide" Target="slide24.xml"/><Relationship Id="rId2" Type="http://schemas.openxmlformats.org/officeDocument/2006/relationships/image" Target="../media/image60.png"/><Relationship Id="rId14" Type="http://schemas.openxmlformats.org/officeDocument/2006/relationships/slideLayout" Target="../slideLayouts/slideLayout2.xml"/><Relationship Id="rId13" Type="http://schemas.openxmlformats.org/officeDocument/2006/relationships/slide" Target="slide1.xml"/><Relationship Id="rId12" Type="http://schemas.openxmlformats.org/officeDocument/2006/relationships/slide" Target="slide100.xml"/><Relationship Id="rId11" Type="http://schemas.openxmlformats.org/officeDocument/2006/relationships/image" Target="../media/image37.png"/><Relationship Id="rId10" Type="http://schemas.openxmlformats.org/officeDocument/2006/relationships/image" Target="../media/image134.png"/><Relationship Id="rId1" Type="http://schemas.openxmlformats.org/officeDocument/2006/relationships/slide" Target="slide80.xml"/></Relationships>
</file>

<file path=ppt/slides/_rels/slide8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3" Type="http://schemas.openxmlformats.org/officeDocument/2006/relationships/image" Target="../media/image135.png"/><Relationship Id="rId2" Type="http://schemas.openxmlformats.org/officeDocument/2006/relationships/image" Target="../media/image48.png"/><Relationship Id="rId1" Type="http://schemas.openxmlformats.org/officeDocument/2006/relationships/slide" Target="slide80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slide" Target="slide1.xml"/><Relationship Id="rId7" Type="http://schemas.openxmlformats.org/officeDocument/2006/relationships/image" Target="../media/image142.png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3" Type="http://schemas.openxmlformats.org/officeDocument/2006/relationships/image" Target="../media/image138.png"/><Relationship Id="rId2" Type="http://schemas.openxmlformats.org/officeDocument/2006/relationships/image" Target="../media/image48.png"/><Relationship Id="rId1" Type="http://schemas.openxmlformats.org/officeDocument/2006/relationships/slide" Target="slide80.xml"/></Relationships>
</file>

<file path=ppt/slides/_rels/slide8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3" Type="http://schemas.openxmlformats.org/officeDocument/2006/relationships/image" Target="../media/image143.png"/><Relationship Id="rId2" Type="http://schemas.openxmlformats.org/officeDocument/2006/relationships/image" Target="../media/image48.png"/><Relationship Id="rId1" Type="http://schemas.openxmlformats.org/officeDocument/2006/relationships/slide" Target="slide80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151.png"/><Relationship Id="rId7" Type="http://schemas.openxmlformats.org/officeDocument/2006/relationships/image" Target="../media/image150.png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3" Type="http://schemas.openxmlformats.org/officeDocument/2006/relationships/image" Target="../media/image146.png"/><Relationship Id="rId2" Type="http://schemas.openxmlformats.org/officeDocument/2006/relationships/image" Target="../media/image99.png"/><Relationship Id="rId10" Type="http://schemas.openxmlformats.org/officeDocument/2006/relationships/slideLayout" Target="../slideLayouts/slideLayout2.xml"/><Relationship Id="rId1" Type="http://schemas.openxmlformats.org/officeDocument/2006/relationships/slide" Target="slide80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slide" Target="slide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3" Type="http://schemas.openxmlformats.org/officeDocument/2006/relationships/image" Target="../media/image99.png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image" Target="../media/image48.png"/><Relationship Id="rId1" Type="http://schemas.openxmlformats.org/officeDocument/2006/relationships/slide" Target="slide80.xml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slide" Target="slide1.xml"/><Relationship Id="rId4" Type="http://schemas.openxmlformats.org/officeDocument/2006/relationships/image" Target="../media/image152.png"/><Relationship Id="rId3" Type="http://schemas.openxmlformats.org/officeDocument/2006/relationships/image" Target="../media/image99.png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slide" Target="slide1.xml"/><Relationship Id="rId4" Type="http://schemas.openxmlformats.org/officeDocument/2006/relationships/image" Target="../media/image152.png"/><Relationship Id="rId3" Type="http://schemas.openxmlformats.org/officeDocument/2006/relationships/image" Target="../media/image99.png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52.png"/><Relationship Id="rId3" Type="http://schemas.openxmlformats.org/officeDocument/2006/relationships/image" Target="../media/image99.png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slide" Target="slide1.xml"/><Relationship Id="rId4" Type="http://schemas.openxmlformats.org/officeDocument/2006/relationships/image" Target="../media/image152.png"/><Relationship Id="rId3" Type="http://schemas.openxmlformats.org/officeDocument/2006/relationships/image" Target="../media/image99.png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4.png"/><Relationship Id="rId8" Type="http://schemas.openxmlformats.org/officeDocument/2006/relationships/image" Target="../media/image163.png"/><Relationship Id="rId7" Type="http://schemas.openxmlformats.org/officeDocument/2006/relationships/image" Target="../media/image162.png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3" Type="http://schemas.openxmlformats.org/officeDocument/2006/relationships/image" Target="../media/image158.png"/><Relationship Id="rId2" Type="http://schemas.openxmlformats.org/officeDocument/2006/relationships/image" Target="../media/image48.png"/><Relationship Id="rId13" Type="http://schemas.openxmlformats.org/officeDocument/2006/relationships/slideLayout" Target="../slideLayouts/slideLayout2.xml"/><Relationship Id="rId12" Type="http://schemas.openxmlformats.org/officeDocument/2006/relationships/slide" Target="slide1.xml"/><Relationship Id="rId11" Type="http://schemas.openxmlformats.org/officeDocument/2006/relationships/image" Target="../media/image166.png"/><Relationship Id="rId10" Type="http://schemas.openxmlformats.org/officeDocument/2006/relationships/image" Target="../media/image165.png"/><Relationship Id="rId1" Type="http://schemas.openxmlformats.org/officeDocument/2006/relationships/slide" Target="slide80.xml"/></Relationships>
</file>

<file path=ppt/slides/_rels/slide9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52.png"/><Relationship Id="rId3" Type="http://schemas.openxmlformats.org/officeDocument/2006/relationships/image" Target="../media/image99.png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52.png"/><Relationship Id="rId3" Type="http://schemas.openxmlformats.org/officeDocument/2006/relationships/image" Target="../media/image99.png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52.png"/><Relationship Id="rId3" Type="http://schemas.openxmlformats.org/officeDocument/2006/relationships/image" Target="../media/image99.png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52.png"/><Relationship Id="rId3" Type="http://schemas.openxmlformats.org/officeDocument/2006/relationships/image" Target="../media/image99.png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52.png"/><Relationship Id="rId3" Type="http://schemas.openxmlformats.org/officeDocument/2006/relationships/image" Target="../media/image99.png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52.png"/><Relationship Id="rId3" Type="http://schemas.openxmlformats.org/officeDocument/2006/relationships/image" Target="../media/image99.png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slide" Target="slide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3" Type="http://schemas.openxmlformats.org/officeDocument/2006/relationships/image" Target="../media/image167.png"/><Relationship Id="rId2" Type="http://schemas.openxmlformats.org/officeDocument/2006/relationships/image" Target="../media/image99.png"/><Relationship Id="rId1" Type="http://schemas.openxmlformats.org/officeDocument/2006/relationships/slide" Target="slide80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slide" Target="slide1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48.png"/><Relationship Id="rId1" Type="http://schemas.openxmlformats.org/officeDocument/2006/relationships/slide" Target="slide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743" y="549300"/>
            <a:ext cx="4432935" cy="82550"/>
          </a:xfrm>
          <a:custGeom>
            <a:avLst/>
            <a:gdLst/>
            <a:ahLst/>
            <a:cxnLst/>
            <a:rect l="l" t="t" r="r" b="b"/>
            <a:pathLst>
              <a:path w="4432935" h="82550">
                <a:moveTo>
                  <a:pt x="4381767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4432567" y="82384"/>
                </a:lnTo>
                <a:lnTo>
                  <a:pt x="4432567" y="50800"/>
                </a:lnTo>
                <a:lnTo>
                  <a:pt x="4428558" y="31075"/>
                </a:lnTo>
                <a:lnTo>
                  <a:pt x="4417644" y="14922"/>
                </a:lnTo>
                <a:lnTo>
                  <a:pt x="4401492" y="4008"/>
                </a:lnTo>
                <a:lnTo>
                  <a:pt x="4381767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7743" y="593721"/>
            <a:ext cx="4483735" cy="844550"/>
            <a:chOff x="87743" y="593721"/>
            <a:chExt cx="4483735" cy="84455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8544" y="1336116"/>
              <a:ext cx="101600" cy="101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344" y="1323416"/>
              <a:ext cx="4381767" cy="1143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0311" y="599859"/>
              <a:ext cx="50800" cy="73625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743" y="593721"/>
              <a:ext cx="4432935" cy="793750"/>
            </a:xfrm>
            <a:custGeom>
              <a:avLst/>
              <a:gdLst/>
              <a:ahLst/>
              <a:cxnLst/>
              <a:rect l="l" t="t" r="r" b="b"/>
              <a:pathLst>
                <a:path w="4432935" h="793750">
                  <a:moveTo>
                    <a:pt x="4432567" y="0"/>
                  </a:moveTo>
                  <a:lnTo>
                    <a:pt x="0" y="0"/>
                  </a:lnTo>
                  <a:lnTo>
                    <a:pt x="0" y="742395"/>
                  </a:lnTo>
                  <a:lnTo>
                    <a:pt x="4008" y="762119"/>
                  </a:lnTo>
                  <a:lnTo>
                    <a:pt x="14922" y="778272"/>
                  </a:lnTo>
                  <a:lnTo>
                    <a:pt x="31075" y="789186"/>
                  </a:lnTo>
                  <a:lnTo>
                    <a:pt x="50800" y="793195"/>
                  </a:lnTo>
                  <a:lnTo>
                    <a:pt x="4381767" y="793195"/>
                  </a:lnTo>
                  <a:lnTo>
                    <a:pt x="4401492" y="789186"/>
                  </a:lnTo>
                  <a:lnTo>
                    <a:pt x="4417644" y="778272"/>
                  </a:lnTo>
                  <a:lnTo>
                    <a:pt x="4428558" y="762119"/>
                  </a:lnTo>
                  <a:lnTo>
                    <a:pt x="4432567" y="742395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20311" y="637957"/>
              <a:ext cx="0" cy="717550"/>
            </a:xfrm>
            <a:custGeom>
              <a:avLst/>
              <a:gdLst/>
              <a:ahLst/>
              <a:cxnLst/>
              <a:rect l="l" t="t" r="r" b="b"/>
              <a:pathLst>
                <a:path h="717550">
                  <a:moveTo>
                    <a:pt x="0" y="7172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20311" y="6252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20311" y="6125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5998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86827" y="653628"/>
            <a:ext cx="22345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Syntax</a:t>
            </a:r>
            <a:r>
              <a:rPr b="0" spc="5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b="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Directed</a:t>
            </a:r>
            <a:r>
              <a:rPr b="0" spc="5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b="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Translation</a:t>
            </a:r>
            <a:endParaRPr b="0" spc="-10" dirty="0">
              <a:solidFill>
                <a:srgbClr val="FFFFFF"/>
              </a:solidFill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02587" y="914906"/>
            <a:ext cx="1003300" cy="363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Lecture</a:t>
            </a:r>
            <a:r>
              <a:rPr sz="1100" spc="-3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10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Section</a:t>
            </a:r>
            <a:r>
              <a:rPr sz="1100" spc="6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5.1</a:t>
            </a:r>
            <a:r>
              <a:rPr sz="1100" spc="6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-</a:t>
            </a:r>
            <a:r>
              <a:rPr sz="1100" spc="6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5.3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71447" y="1595423"/>
            <a:ext cx="2065655" cy="8521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1100" cap="small" dirty="0">
                <a:latin typeface="Palatino Linotype" panose="02040502050505030304"/>
                <a:cs typeface="Palatino Linotype" panose="02040502050505030304"/>
              </a:rPr>
              <a:t>okan</a:t>
            </a:r>
            <a:r>
              <a:rPr sz="1100" spc="10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1100" cap="small" dirty="0">
                <a:latin typeface="Palatino Linotype" panose="02040502050505030304"/>
                <a:cs typeface="Palatino Linotype" panose="02040502050505030304"/>
              </a:rPr>
              <a:t>ddin</a:t>
            </a:r>
            <a:r>
              <a:rPr sz="1100" spc="1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1100" cap="small" spc="-10" dirty="0">
                <a:latin typeface="Palatino Linotype" panose="02040502050505030304"/>
                <a:cs typeface="Palatino Linotype" panose="02040502050505030304"/>
              </a:rPr>
              <a:t>aruqui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algn="ctr">
              <a:lnSpc>
                <a:spcPts val="955"/>
              </a:lnSpc>
              <a:spcBef>
                <a:spcPts val="1400"/>
              </a:spcBef>
            </a:pPr>
            <a:r>
              <a:rPr sz="800" dirty="0">
                <a:latin typeface="Palatino Linotype" panose="02040502050505030304"/>
                <a:cs typeface="Palatino Linotype" panose="02040502050505030304"/>
              </a:rPr>
              <a:t>Associate</a:t>
            </a:r>
            <a:r>
              <a:rPr sz="800" spc="1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spc="-10" dirty="0">
                <a:latin typeface="Palatino Linotype" panose="02040502050505030304"/>
                <a:cs typeface="Palatino Linotype" panose="02040502050505030304"/>
              </a:rPr>
              <a:t>Professor</a:t>
            </a:r>
            <a:endParaRPr sz="800">
              <a:latin typeface="Palatino Linotype" panose="02040502050505030304"/>
              <a:cs typeface="Palatino Linotype" panose="02040502050505030304"/>
            </a:endParaRPr>
          </a:p>
          <a:p>
            <a:pPr marL="12700" marR="5080" algn="ctr">
              <a:lnSpc>
                <a:spcPts val="950"/>
              </a:lnSpc>
              <a:spcBef>
                <a:spcPts val="30"/>
              </a:spcBef>
            </a:pPr>
            <a:r>
              <a:rPr sz="800" dirty="0">
                <a:latin typeface="Palatino Linotype" panose="02040502050505030304"/>
                <a:cs typeface="Palatino Linotype" panose="02040502050505030304"/>
              </a:rPr>
              <a:t>Dept</a:t>
            </a:r>
            <a:r>
              <a:rPr sz="800" spc="1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800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Computer</a:t>
            </a:r>
            <a:r>
              <a:rPr sz="800" spc="1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Science</a:t>
            </a:r>
            <a:r>
              <a:rPr sz="800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800" spc="1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spc="-10" dirty="0">
                <a:latin typeface="Palatino Linotype" panose="02040502050505030304"/>
                <a:cs typeface="Palatino Linotype" panose="02040502050505030304"/>
              </a:rPr>
              <a:t>Engineering</a:t>
            </a:r>
            <a:r>
              <a:rPr sz="800" spc="5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University</a:t>
            </a:r>
            <a:r>
              <a:rPr sz="800" spc="1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800" spc="1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Chittaong,</a:t>
            </a:r>
            <a:r>
              <a:rPr sz="800" spc="1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spc="-10" dirty="0">
                <a:latin typeface="Palatino Linotype" panose="02040502050505030304"/>
                <a:cs typeface="Palatino Linotype" panose="02040502050505030304"/>
              </a:rPr>
              <a:t>Bangladesh</a:t>
            </a:r>
            <a:r>
              <a:rPr sz="800" spc="500" dirty="0">
                <a:latin typeface="Palatino Linotype" panose="02040502050505030304"/>
                <a:cs typeface="Palatino Linotype" panose="02040502050505030304"/>
              </a:rPr>
              <a:t> 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Email:</a:t>
            </a:r>
            <a:r>
              <a:rPr sz="800" spc="2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i="1" spc="40" dirty="0">
                <a:latin typeface="Palatino Linotype" panose="02040502050505030304"/>
                <a:cs typeface="Palatino Linotype" panose="02040502050505030304"/>
                <a:hlinkClick r:id="rId4"/>
              </a:rPr>
              <a:t>rokan@cu.ac.bd</a:t>
            </a:r>
            <a:endParaRPr sz="8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38730" y="3396588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59113" y="3392627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36915" y="3392627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3158299" y="3383746"/>
            <a:ext cx="203200" cy="55880"/>
            <a:chOff x="3158299" y="3383746"/>
            <a:chExt cx="203200" cy="55880"/>
          </a:xfrm>
        </p:grpSpPr>
        <p:sp>
          <p:nvSpPr>
            <p:cNvPr id="19" name="object 19"/>
            <p:cNvSpPr/>
            <p:nvPr/>
          </p:nvSpPr>
          <p:spPr>
            <a:xfrm>
              <a:off x="3221468" y="3386276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158299" y="3392626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3457486" y="3382480"/>
            <a:ext cx="203200" cy="58419"/>
            <a:chOff x="3457486" y="3382480"/>
            <a:chExt cx="203200" cy="58419"/>
          </a:xfrm>
        </p:grpSpPr>
        <p:sp>
          <p:nvSpPr>
            <p:cNvPr id="22" name="object 22"/>
            <p:cNvSpPr/>
            <p:nvPr/>
          </p:nvSpPr>
          <p:spPr>
            <a:xfrm>
              <a:off x="3546387" y="3398976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457486" y="3392626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533687" y="338627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3756673" y="3382480"/>
            <a:ext cx="203200" cy="58419"/>
            <a:chOff x="3756673" y="3382480"/>
            <a:chExt cx="203200" cy="58419"/>
          </a:xfrm>
        </p:grpSpPr>
        <p:sp>
          <p:nvSpPr>
            <p:cNvPr id="26" name="object 26"/>
            <p:cNvSpPr/>
            <p:nvPr/>
          </p:nvSpPr>
          <p:spPr>
            <a:xfrm>
              <a:off x="3832873" y="3386276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756673" y="3392626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832873" y="3424377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/>
          <p:nvPr/>
        </p:nvSpPr>
        <p:spPr>
          <a:xfrm>
            <a:off x="4132060" y="338627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4337275" y="3383746"/>
            <a:ext cx="238760" cy="57150"/>
            <a:chOff x="4337275" y="3383746"/>
            <a:chExt cx="238760" cy="57150"/>
          </a:xfrm>
        </p:grpSpPr>
        <p:sp>
          <p:nvSpPr>
            <p:cNvPr id="31" name="object 31"/>
            <p:cNvSpPr/>
            <p:nvPr/>
          </p:nvSpPr>
          <p:spPr>
            <a:xfrm>
              <a:off x="4461727" y="3416757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434663" y="339026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339806" y="3386276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8_ How to Parse SDT (Top Down vs Bottom Up Parsing) _ Syntax Directed Translation - 0-4-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49339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5600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Assignment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866178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834376"/>
            <a:ext cx="15519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r>
              <a:rPr sz="1200" b="1" spc="690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Abstract</a:t>
            </a:r>
            <a:r>
              <a:rPr sz="1100" spc="8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Syntax</a:t>
            </a:r>
            <a:r>
              <a:rPr sz="1100" spc="8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Trees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79" y="1226083"/>
            <a:ext cx="155257" cy="15525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79" y="1585988"/>
            <a:ext cx="155257" cy="1552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675" y="1582291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3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75" y="1194281"/>
            <a:ext cx="18707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r>
              <a:rPr sz="1200" b="1" spc="644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Syntax-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Directed</a:t>
            </a:r>
            <a:r>
              <a:rPr sz="1100" spc="7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Definitions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2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Synthesized</a:t>
            </a:r>
            <a:r>
              <a:rPr sz="1100" spc="4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79" y="1945894"/>
            <a:ext cx="155257" cy="15525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4675" y="1914092"/>
            <a:ext cx="14128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4</a:t>
            </a:r>
            <a:r>
              <a:rPr sz="1200" b="1" spc="600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Inherited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779" y="2305799"/>
            <a:ext cx="155257" cy="15525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779" y="2665704"/>
            <a:ext cx="155257" cy="1552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4675" y="2662007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6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4675" y="2273997"/>
            <a:ext cx="8928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5</a:t>
            </a:r>
            <a:r>
              <a:rPr sz="1200" b="1" spc="697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Examples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35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5600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Assignment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0687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-1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Assignment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1542707"/>
            <a:ext cx="4483735" cy="405765"/>
            <a:chOff x="87743" y="1542707"/>
            <a:chExt cx="4483735" cy="4057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664360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1846719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1834019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542707"/>
              <a:ext cx="50800" cy="3040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708637"/>
              <a:ext cx="4432935" cy="189230"/>
            </a:xfrm>
            <a:custGeom>
              <a:avLst/>
              <a:gdLst/>
              <a:ahLst/>
              <a:cxnLst/>
              <a:rect l="l" t="t" r="r" b="b"/>
              <a:pathLst>
                <a:path w="4432935" h="189230">
                  <a:moveTo>
                    <a:pt x="4432567" y="0"/>
                  </a:moveTo>
                  <a:lnTo>
                    <a:pt x="0" y="0"/>
                  </a:lnTo>
                  <a:lnTo>
                    <a:pt x="0" y="138082"/>
                  </a:lnTo>
                  <a:lnTo>
                    <a:pt x="4008" y="157806"/>
                  </a:lnTo>
                  <a:lnTo>
                    <a:pt x="14922" y="173959"/>
                  </a:lnTo>
                  <a:lnTo>
                    <a:pt x="31075" y="184873"/>
                  </a:lnTo>
                  <a:lnTo>
                    <a:pt x="50800" y="188882"/>
                  </a:lnTo>
                  <a:lnTo>
                    <a:pt x="4381767" y="188882"/>
                  </a:lnTo>
                  <a:lnTo>
                    <a:pt x="4401492" y="184873"/>
                  </a:lnTo>
                  <a:lnTo>
                    <a:pt x="4417644" y="173959"/>
                  </a:lnTo>
                  <a:lnTo>
                    <a:pt x="4428558" y="157806"/>
                  </a:lnTo>
                  <a:lnTo>
                    <a:pt x="4432567" y="138082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580807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2849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56810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55540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54270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758480"/>
              <a:ext cx="65201" cy="6520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5844" y="1454236"/>
            <a:ext cx="1164590" cy="41275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Homework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20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p.</a:t>
            </a:r>
            <a:r>
              <a:rPr sz="1100" spc="20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309:</a:t>
            </a:r>
            <a:r>
              <a:rPr sz="1100" spc="20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1,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2,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0" dirty="0">
                <a:latin typeface="Palatino Linotype" panose="02040502050505030304"/>
                <a:cs typeface="Palatino Linotype" panose="02040502050505030304"/>
              </a:rPr>
              <a:t>3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8_ How to Parse SDT (Top Down vs Bottom Up Parsing) _ Syntax Directed Translation - 0-4-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49339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8_ How to Parse SDT (Top Down vs Bottom Up Parsing) _ Syntax Directed Translation - 0-4-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54102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8_ How to Parse SDT (Top Down vs Bottom Up Parsing) _ Syntax Directed Translation - 0-4-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53848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8_ How to Parse SDT (Top Down vs Bottom Up Parsing) _ Syntax Directed Translation - 0-4-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56388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8_ How to Parse SDT (Top Down vs Bottom Up Parsing) _ Syntax Directed Translation - 0-7-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51562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8_ How to Parse SDT (Top Down vs Bottom Up Parsing) _ Syntax Directed Translation - 0-7-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57340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Lec-18_ How to Parse SDT (Top Down vs Bottom Up Parsing) _ Syntax Directed Translation - 0-8-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51244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9_ How to Evaluate Arithmetic Expression using SDT _ Syntax Directed Translation Example - 0-0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57023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9_ How to Evaluate Arithmetic Expression using SDT _ Syntax Directed Translation Example - 0-4-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50609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7_ What is SDT(Syntax Directed Translation) &amp; its Applications _ Semantic Analysis - 0-2-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66484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9_ How to Evaluate Arithmetic Expression using SDT _ Syntax Directed Translation Example - 0-5-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65024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9_ How to Evaluate Arithmetic Expression using SDT _ Syntax Directed Translation Example - 0-6-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45783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9_ How to Evaluate Arithmetic Expression using SDT _ Syntax Directed Translation Example - 0-7-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54102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755" y="570064"/>
            <a:ext cx="1361440" cy="139065"/>
          </a:xfrm>
          <a:custGeom>
            <a:avLst/>
            <a:gdLst/>
            <a:ahLst/>
            <a:cxnLst/>
            <a:rect l="l" t="t" r="r" b="b"/>
            <a:pathLst>
              <a:path w="1361439" h="139065">
                <a:moveTo>
                  <a:pt x="1360931" y="0"/>
                </a:moveTo>
                <a:lnTo>
                  <a:pt x="0" y="0"/>
                </a:lnTo>
                <a:lnTo>
                  <a:pt x="0" y="138544"/>
                </a:lnTo>
                <a:lnTo>
                  <a:pt x="1360931" y="138544"/>
                </a:lnTo>
                <a:lnTo>
                  <a:pt x="136093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94492" y="2935494"/>
            <a:ext cx="177526" cy="25919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39276" y="3249091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59659" y="3245129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37461" y="3245129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3236595" y="3236248"/>
            <a:ext cx="203200" cy="55880"/>
            <a:chOff x="3236595" y="3236248"/>
            <a:chExt cx="203200" cy="55880"/>
          </a:xfrm>
        </p:grpSpPr>
        <p:sp>
          <p:nvSpPr>
            <p:cNvPr id="8" name="object 8"/>
            <p:cNvSpPr/>
            <p:nvPr/>
          </p:nvSpPr>
          <p:spPr>
            <a:xfrm>
              <a:off x="3299764" y="323877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236595" y="3245129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513531" y="3234982"/>
            <a:ext cx="203200" cy="58419"/>
            <a:chOff x="3513531" y="3234982"/>
            <a:chExt cx="203200" cy="58419"/>
          </a:xfrm>
        </p:grpSpPr>
        <p:sp>
          <p:nvSpPr>
            <p:cNvPr id="11" name="object 11"/>
            <p:cNvSpPr/>
            <p:nvPr/>
          </p:nvSpPr>
          <p:spPr>
            <a:xfrm>
              <a:off x="3602432" y="325147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13531" y="324512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589732" y="32387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3790467" y="3234982"/>
            <a:ext cx="203200" cy="58419"/>
            <a:chOff x="3790467" y="3234982"/>
            <a:chExt cx="203200" cy="58419"/>
          </a:xfrm>
        </p:grpSpPr>
        <p:sp>
          <p:nvSpPr>
            <p:cNvPr id="15" name="object 15"/>
            <p:cNvSpPr/>
            <p:nvPr/>
          </p:nvSpPr>
          <p:spPr>
            <a:xfrm>
              <a:off x="3866668" y="323877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790467" y="324512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866668" y="3276879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4143604" y="323877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4326582" y="3236248"/>
            <a:ext cx="238760" cy="57150"/>
            <a:chOff x="4326582" y="3236248"/>
            <a:chExt cx="238760" cy="57150"/>
          </a:xfrm>
        </p:grpSpPr>
        <p:sp>
          <p:nvSpPr>
            <p:cNvPr id="20" name="object 20"/>
            <p:cNvSpPr/>
            <p:nvPr/>
          </p:nvSpPr>
          <p:spPr>
            <a:xfrm>
              <a:off x="4451033" y="3269259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423969" y="324276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329112" y="323877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/>
          <p:nvPr/>
        </p:nvSpPr>
        <p:spPr>
          <a:xfrm>
            <a:off x="0" y="50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5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562305"/>
            <a:ext cx="155257" cy="155257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24675" y="559319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0055" y="530490"/>
            <a:ext cx="13868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Abstract</a:t>
            </a:r>
            <a:r>
              <a:rPr sz="1100" spc="80" dirty="0"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Syntax</a:t>
            </a:r>
            <a:r>
              <a:rPr sz="1100" spc="80" dirty="0"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Trees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79" y="962723"/>
            <a:ext cx="155257" cy="155257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24675" y="959737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0055" y="930908"/>
            <a:ext cx="17049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Syntax-</a:t>
            </a:r>
            <a:r>
              <a:rPr sz="1100" dirty="0"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Directed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Definitions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79" y="1363141"/>
            <a:ext cx="155257" cy="155257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24675" y="1359444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3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0055" y="1331339"/>
            <a:ext cx="1405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Synthesized</a:t>
            </a:r>
            <a:r>
              <a:rPr sz="1100" spc="45" dirty="0"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79" y="1763572"/>
            <a:ext cx="155257" cy="155257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24675" y="1760637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4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0055" y="1731758"/>
            <a:ext cx="12477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Inherited</a:t>
            </a:r>
            <a:r>
              <a:rPr sz="1100" spc="-5" dirty="0"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779" y="2163991"/>
            <a:ext cx="155257" cy="155257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24675" y="2160294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5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0055" y="2132176"/>
            <a:ext cx="6096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Examples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0779" y="2564409"/>
            <a:ext cx="155257" cy="155257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24675" y="2560712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6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90055" y="2532607"/>
            <a:ext cx="7277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0" y="3333864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4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5300" y="3329513"/>
            <a:ext cx="13798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600" cap="small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okan</a:t>
            </a:r>
            <a:r>
              <a:rPr sz="600" spc="6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6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600" cap="small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ddin</a:t>
            </a:r>
            <a:r>
              <a:rPr sz="600" spc="6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6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600" cap="small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aruqui</a:t>
            </a:r>
            <a:r>
              <a:rPr sz="600" spc="22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 </a:t>
            </a:r>
            <a:r>
              <a:rPr sz="600" b="1" spc="9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CSE,</a:t>
            </a:r>
            <a:r>
              <a:rPr sz="600" b="1" spc="11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00" b="1" spc="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CU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303995" y="3333864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4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2399296" y="3329513"/>
            <a:ext cx="13322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4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4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4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4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4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434611" y="3329513"/>
            <a:ext cx="781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2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623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Abstract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Trees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866178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834376"/>
            <a:ext cx="15519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r>
              <a:rPr sz="1200" b="1" spc="690" baseline="300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Abstract</a:t>
            </a:r>
            <a:r>
              <a:rPr sz="1100" spc="8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Syntax</a:t>
            </a:r>
            <a:r>
              <a:rPr sz="1100" spc="85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Trees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779" y="1226083"/>
            <a:ext cx="155257" cy="15525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79" y="1585988"/>
            <a:ext cx="155257" cy="1552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675" y="1582291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3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75" y="1194281"/>
            <a:ext cx="18707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r>
              <a:rPr sz="1200" b="1" spc="644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Syntax-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Directed</a:t>
            </a:r>
            <a:r>
              <a:rPr sz="1100" spc="7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Definitions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2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Synthesized</a:t>
            </a:r>
            <a:r>
              <a:rPr sz="1100" spc="4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779" y="1945894"/>
            <a:ext cx="155257" cy="15525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4675" y="1914092"/>
            <a:ext cx="14128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4</a:t>
            </a:r>
            <a:r>
              <a:rPr sz="1200" b="1" spc="600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Inherited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779" y="2305799"/>
            <a:ext cx="155257" cy="15525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779" y="2665704"/>
            <a:ext cx="155257" cy="1552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4675" y="2662007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6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4675" y="2273997"/>
            <a:ext cx="8928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5</a:t>
            </a:r>
            <a:r>
              <a:rPr sz="1200" b="1" spc="697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Examples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3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623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Abstract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Trees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80" dirty="0"/>
              <a:t>The</a:t>
            </a:r>
            <a:r>
              <a:rPr spc="180" dirty="0"/>
              <a:t> </a:t>
            </a:r>
            <a:r>
              <a:rPr spc="70" dirty="0"/>
              <a:t>Phases</a:t>
            </a:r>
            <a:r>
              <a:rPr spc="185" dirty="0"/>
              <a:t> </a:t>
            </a:r>
            <a:r>
              <a:rPr dirty="0"/>
              <a:t>of</a:t>
            </a:r>
            <a:r>
              <a:rPr spc="185" dirty="0"/>
              <a:t> </a:t>
            </a:r>
            <a:r>
              <a:rPr spc="40" dirty="0"/>
              <a:t>Compilation</a:t>
            </a:r>
            <a:endParaRPr spc="40" dirty="0"/>
          </a:p>
        </p:txBody>
      </p:sp>
      <p:grpSp>
        <p:nvGrpSpPr>
          <p:cNvPr id="5" name="object 5"/>
          <p:cNvGrpSpPr/>
          <p:nvPr/>
        </p:nvGrpSpPr>
        <p:grpSpPr>
          <a:xfrm>
            <a:off x="1926525" y="925080"/>
            <a:ext cx="1417955" cy="194945"/>
            <a:chOff x="1926525" y="925080"/>
            <a:chExt cx="1417955" cy="194945"/>
          </a:xfrm>
        </p:grpSpPr>
        <p:sp>
          <p:nvSpPr>
            <p:cNvPr id="6" name="object 6"/>
            <p:cNvSpPr/>
            <p:nvPr/>
          </p:nvSpPr>
          <p:spPr>
            <a:xfrm>
              <a:off x="1929065" y="927620"/>
              <a:ext cx="1412875" cy="189865"/>
            </a:xfrm>
            <a:custGeom>
              <a:avLst/>
              <a:gdLst/>
              <a:ahLst/>
              <a:cxnLst/>
              <a:rect l="l" t="t" r="r" b="b"/>
              <a:pathLst>
                <a:path w="1412875" h="189865">
                  <a:moveTo>
                    <a:pt x="1361728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39064"/>
                  </a:lnTo>
                  <a:lnTo>
                    <a:pt x="3977" y="158765"/>
                  </a:lnTo>
                  <a:lnTo>
                    <a:pt x="14823" y="174852"/>
                  </a:lnTo>
                  <a:lnTo>
                    <a:pt x="30910" y="185697"/>
                  </a:lnTo>
                  <a:lnTo>
                    <a:pt x="50610" y="189674"/>
                  </a:lnTo>
                  <a:lnTo>
                    <a:pt x="1361728" y="189674"/>
                  </a:lnTo>
                  <a:lnTo>
                    <a:pt x="1381428" y="185697"/>
                  </a:lnTo>
                  <a:lnTo>
                    <a:pt x="1397515" y="174852"/>
                  </a:lnTo>
                  <a:lnTo>
                    <a:pt x="1408361" y="158765"/>
                  </a:lnTo>
                  <a:lnTo>
                    <a:pt x="1412339" y="139064"/>
                  </a:lnTo>
                  <a:lnTo>
                    <a:pt x="1412339" y="50609"/>
                  </a:lnTo>
                  <a:lnTo>
                    <a:pt x="1408361" y="30909"/>
                  </a:lnTo>
                  <a:lnTo>
                    <a:pt x="1397515" y="14822"/>
                  </a:lnTo>
                  <a:lnTo>
                    <a:pt x="1381428" y="3976"/>
                  </a:lnTo>
                  <a:lnTo>
                    <a:pt x="1361728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29065" y="927620"/>
              <a:ext cx="1412875" cy="189865"/>
            </a:xfrm>
            <a:custGeom>
              <a:avLst/>
              <a:gdLst/>
              <a:ahLst/>
              <a:cxnLst/>
              <a:rect l="l" t="t" r="r" b="b"/>
              <a:pathLst>
                <a:path w="1412875" h="189865">
                  <a:moveTo>
                    <a:pt x="1361728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39064"/>
                  </a:lnTo>
                  <a:lnTo>
                    <a:pt x="3977" y="158765"/>
                  </a:lnTo>
                  <a:lnTo>
                    <a:pt x="14823" y="174852"/>
                  </a:lnTo>
                  <a:lnTo>
                    <a:pt x="30910" y="185697"/>
                  </a:lnTo>
                  <a:lnTo>
                    <a:pt x="50610" y="189674"/>
                  </a:lnTo>
                  <a:lnTo>
                    <a:pt x="1361728" y="189674"/>
                  </a:lnTo>
                  <a:lnTo>
                    <a:pt x="1381428" y="185697"/>
                  </a:lnTo>
                  <a:lnTo>
                    <a:pt x="1397515" y="174852"/>
                  </a:lnTo>
                  <a:lnTo>
                    <a:pt x="1408361" y="158765"/>
                  </a:lnTo>
                  <a:lnTo>
                    <a:pt x="1412339" y="139064"/>
                  </a:lnTo>
                  <a:lnTo>
                    <a:pt x="1412339" y="50609"/>
                  </a:lnTo>
                  <a:lnTo>
                    <a:pt x="1408361" y="30909"/>
                  </a:lnTo>
                  <a:lnTo>
                    <a:pt x="1397515" y="14822"/>
                  </a:lnTo>
                  <a:lnTo>
                    <a:pt x="1381428" y="3976"/>
                  </a:lnTo>
                  <a:lnTo>
                    <a:pt x="1361728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954314" y="587344"/>
            <a:ext cx="1362075" cy="499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Source</a:t>
            </a:r>
            <a:r>
              <a:rPr sz="9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Program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algn="ctr">
              <a:lnSpc>
                <a:spcPct val="100000"/>
              </a:lnSpc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Scanner</a:t>
            </a:r>
            <a:r>
              <a:rPr sz="900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(Lexical</a:t>
            </a:r>
            <a:r>
              <a:rPr sz="900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analysis)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17107" y="787971"/>
            <a:ext cx="2983865" cy="2276475"/>
            <a:chOff x="1417107" y="787971"/>
            <a:chExt cx="2983865" cy="2276475"/>
          </a:xfrm>
        </p:grpSpPr>
        <p:sp>
          <p:nvSpPr>
            <p:cNvPr id="10" name="object 10"/>
            <p:cNvSpPr/>
            <p:nvPr/>
          </p:nvSpPr>
          <p:spPr>
            <a:xfrm>
              <a:off x="2635234" y="790511"/>
              <a:ext cx="0" cy="128905"/>
            </a:xfrm>
            <a:custGeom>
              <a:avLst/>
              <a:gdLst/>
              <a:ahLst/>
              <a:cxnLst/>
              <a:rect l="l" t="t" r="r" b="b"/>
              <a:pathLst>
                <a:path h="128905">
                  <a:moveTo>
                    <a:pt x="0" y="12876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614990" y="904093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72679" y="1251623"/>
              <a:ext cx="1325245" cy="189865"/>
            </a:xfrm>
            <a:custGeom>
              <a:avLst/>
              <a:gdLst/>
              <a:ahLst/>
              <a:cxnLst/>
              <a:rect l="l" t="t" r="r" b="b"/>
              <a:pathLst>
                <a:path w="1325245" h="189865">
                  <a:moveTo>
                    <a:pt x="1274499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39064"/>
                  </a:lnTo>
                  <a:lnTo>
                    <a:pt x="3977" y="158765"/>
                  </a:lnTo>
                  <a:lnTo>
                    <a:pt x="14823" y="174852"/>
                  </a:lnTo>
                  <a:lnTo>
                    <a:pt x="30910" y="185697"/>
                  </a:lnTo>
                  <a:lnTo>
                    <a:pt x="50610" y="189674"/>
                  </a:lnTo>
                  <a:lnTo>
                    <a:pt x="1274499" y="189674"/>
                  </a:lnTo>
                  <a:lnTo>
                    <a:pt x="1294200" y="185697"/>
                  </a:lnTo>
                  <a:lnTo>
                    <a:pt x="1310287" y="174852"/>
                  </a:lnTo>
                  <a:lnTo>
                    <a:pt x="1321133" y="158765"/>
                  </a:lnTo>
                  <a:lnTo>
                    <a:pt x="1325110" y="139064"/>
                  </a:lnTo>
                  <a:lnTo>
                    <a:pt x="1325110" y="50609"/>
                  </a:lnTo>
                  <a:lnTo>
                    <a:pt x="1321133" y="30909"/>
                  </a:lnTo>
                  <a:lnTo>
                    <a:pt x="1310287" y="14822"/>
                  </a:lnTo>
                  <a:lnTo>
                    <a:pt x="1294200" y="3976"/>
                  </a:lnTo>
                  <a:lnTo>
                    <a:pt x="1274499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72679" y="1251623"/>
              <a:ext cx="1325245" cy="189865"/>
            </a:xfrm>
            <a:custGeom>
              <a:avLst/>
              <a:gdLst/>
              <a:ahLst/>
              <a:cxnLst/>
              <a:rect l="l" t="t" r="r" b="b"/>
              <a:pathLst>
                <a:path w="1325245" h="189865">
                  <a:moveTo>
                    <a:pt x="1274499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39064"/>
                  </a:lnTo>
                  <a:lnTo>
                    <a:pt x="3977" y="158765"/>
                  </a:lnTo>
                  <a:lnTo>
                    <a:pt x="14823" y="174852"/>
                  </a:lnTo>
                  <a:lnTo>
                    <a:pt x="30910" y="185697"/>
                  </a:lnTo>
                  <a:lnTo>
                    <a:pt x="50610" y="189674"/>
                  </a:lnTo>
                  <a:lnTo>
                    <a:pt x="1274499" y="189674"/>
                  </a:lnTo>
                  <a:lnTo>
                    <a:pt x="1294200" y="185697"/>
                  </a:lnTo>
                  <a:lnTo>
                    <a:pt x="1310287" y="174852"/>
                  </a:lnTo>
                  <a:lnTo>
                    <a:pt x="1321133" y="158765"/>
                  </a:lnTo>
                  <a:lnTo>
                    <a:pt x="1325110" y="139064"/>
                  </a:lnTo>
                  <a:lnTo>
                    <a:pt x="1325110" y="50609"/>
                  </a:lnTo>
                  <a:lnTo>
                    <a:pt x="1321133" y="30909"/>
                  </a:lnTo>
                  <a:lnTo>
                    <a:pt x="1310287" y="14822"/>
                  </a:lnTo>
                  <a:lnTo>
                    <a:pt x="1294200" y="3976"/>
                  </a:lnTo>
                  <a:lnTo>
                    <a:pt x="127449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144687" y="1580692"/>
              <a:ext cx="981710" cy="179705"/>
            </a:xfrm>
            <a:custGeom>
              <a:avLst/>
              <a:gdLst/>
              <a:ahLst/>
              <a:cxnLst/>
              <a:rect l="l" t="t" r="r" b="b"/>
              <a:pathLst>
                <a:path w="981710" h="179705">
                  <a:moveTo>
                    <a:pt x="930484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8930"/>
                  </a:lnTo>
                  <a:lnTo>
                    <a:pt x="3977" y="148630"/>
                  </a:lnTo>
                  <a:lnTo>
                    <a:pt x="14823" y="164717"/>
                  </a:lnTo>
                  <a:lnTo>
                    <a:pt x="30910" y="175563"/>
                  </a:lnTo>
                  <a:lnTo>
                    <a:pt x="50610" y="179539"/>
                  </a:lnTo>
                  <a:lnTo>
                    <a:pt x="930484" y="179539"/>
                  </a:lnTo>
                  <a:lnTo>
                    <a:pt x="950185" y="175563"/>
                  </a:lnTo>
                  <a:lnTo>
                    <a:pt x="966272" y="164717"/>
                  </a:lnTo>
                  <a:lnTo>
                    <a:pt x="977118" y="148630"/>
                  </a:lnTo>
                  <a:lnTo>
                    <a:pt x="981095" y="128930"/>
                  </a:lnTo>
                  <a:lnTo>
                    <a:pt x="981095" y="50609"/>
                  </a:lnTo>
                  <a:lnTo>
                    <a:pt x="977118" y="30909"/>
                  </a:lnTo>
                  <a:lnTo>
                    <a:pt x="966272" y="14822"/>
                  </a:lnTo>
                  <a:lnTo>
                    <a:pt x="950185" y="3976"/>
                  </a:lnTo>
                  <a:lnTo>
                    <a:pt x="930484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44687" y="1580692"/>
              <a:ext cx="981710" cy="179705"/>
            </a:xfrm>
            <a:custGeom>
              <a:avLst/>
              <a:gdLst/>
              <a:ahLst/>
              <a:cxnLst/>
              <a:rect l="l" t="t" r="r" b="b"/>
              <a:pathLst>
                <a:path w="981710" h="179705">
                  <a:moveTo>
                    <a:pt x="930484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8930"/>
                  </a:lnTo>
                  <a:lnTo>
                    <a:pt x="3977" y="148630"/>
                  </a:lnTo>
                  <a:lnTo>
                    <a:pt x="14823" y="164717"/>
                  </a:lnTo>
                  <a:lnTo>
                    <a:pt x="30910" y="175563"/>
                  </a:lnTo>
                  <a:lnTo>
                    <a:pt x="50610" y="179539"/>
                  </a:lnTo>
                  <a:lnTo>
                    <a:pt x="930484" y="179539"/>
                  </a:lnTo>
                  <a:lnTo>
                    <a:pt x="950185" y="175563"/>
                  </a:lnTo>
                  <a:lnTo>
                    <a:pt x="966272" y="164717"/>
                  </a:lnTo>
                  <a:lnTo>
                    <a:pt x="977118" y="148630"/>
                  </a:lnTo>
                  <a:lnTo>
                    <a:pt x="981095" y="128930"/>
                  </a:lnTo>
                  <a:lnTo>
                    <a:pt x="981095" y="50609"/>
                  </a:lnTo>
                  <a:lnTo>
                    <a:pt x="977118" y="30909"/>
                  </a:lnTo>
                  <a:lnTo>
                    <a:pt x="966272" y="14822"/>
                  </a:lnTo>
                  <a:lnTo>
                    <a:pt x="950185" y="3976"/>
                  </a:lnTo>
                  <a:lnTo>
                    <a:pt x="930484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850663" y="1905266"/>
              <a:ext cx="1569720" cy="178435"/>
            </a:xfrm>
            <a:custGeom>
              <a:avLst/>
              <a:gdLst/>
              <a:ahLst/>
              <a:cxnLst/>
              <a:rect l="l" t="t" r="r" b="b"/>
              <a:pathLst>
                <a:path w="1569720" h="178435">
                  <a:moveTo>
                    <a:pt x="1518532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7787"/>
                  </a:lnTo>
                  <a:lnTo>
                    <a:pt x="3977" y="147487"/>
                  </a:lnTo>
                  <a:lnTo>
                    <a:pt x="14823" y="163574"/>
                  </a:lnTo>
                  <a:lnTo>
                    <a:pt x="30910" y="174420"/>
                  </a:lnTo>
                  <a:lnTo>
                    <a:pt x="50610" y="178396"/>
                  </a:lnTo>
                  <a:lnTo>
                    <a:pt x="1518532" y="178396"/>
                  </a:lnTo>
                  <a:lnTo>
                    <a:pt x="1538232" y="174420"/>
                  </a:lnTo>
                  <a:lnTo>
                    <a:pt x="1554319" y="163574"/>
                  </a:lnTo>
                  <a:lnTo>
                    <a:pt x="1565166" y="147487"/>
                  </a:lnTo>
                  <a:lnTo>
                    <a:pt x="1569143" y="127787"/>
                  </a:lnTo>
                  <a:lnTo>
                    <a:pt x="1569143" y="50609"/>
                  </a:lnTo>
                  <a:lnTo>
                    <a:pt x="1565166" y="30909"/>
                  </a:lnTo>
                  <a:lnTo>
                    <a:pt x="1554319" y="14822"/>
                  </a:lnTo>
                  <a:lnTo>
                    <a:pt x="1538232" y="3976"/>
                  </a:lnTo>
                  <a:lnTo>
                    <a:pt x="151853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850663" y="1905266"/>
              <a:ext cx="1569720" cy="178435"/>
            </a:xfrm>
            <a:custGeom>
              <a:avLst/>
              <a:gdLst/>
              <a:ahLst/>
              <a:cxnLst/>
              <a:rect l="l" t="t" r="r" b="b"/>
              <a:pathLst>
                <a:path w="1569720" h="178435">
                  <a:moveTo>
                    <a:pt x="1518532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7787"/>
                  </a:lnTo>
                  <a:lnTo>
                    <a:pt x="3977" y="147487"/>
                  </a:lnTo>
                  <a:lnTo>
                    <a:pt x="14823" y="163574"/>
                  </a:lnTo>
                  <a:lnTo>
                    <a:pt x="30910" y="174420"/>
                  </a:lnTo>
                  <a:lnTo>
                    <a:pt x="50610" y="178396"/>
                  </a:lnTo>
                  <a:lnTo>
                    <a:pt x="1518532" y="178396"/>
                  </a:lnTo>
                  <a:lnTo>
                    <a:pt x="1538232" y="174420"/>
                  </a:lnTo>
                  <a:lnTo>
                    <a:pt x="1554319" y="163574"/>
                  </a:lnTo>
                  <a:lnTo>
                    <a:pt x="1565166" y="147487"/>
                  </a:lnTo>
                  <a:lnTo>
                    <a:pt x="1569143" y="127787"/>
                  </a:lnTo>
                  <a:lnTo>
                    <a:pt x="1569143" y="50609"/>
                  </a:lnTo>
                  <a:lnTo>
                    <a:pt x="1565166" y="30909"/>
                  </a:lnTo>
                  <a:lnTo>
                    <a:pt x="1554319" y="14822"/>
                  </a:lnTo>
                  <a:lnTo>
                    <a:pt x="1538232" y="3976"/>
                  </a:lnTo>
                  <a:lnTo>
                    <a:pt x="151853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74460" y="2229954"/>
              <a:ext cx="2122170" cy="177165"/>
            </a:xfrm>
            <a:custGeom>
              <a:avLst/>
              <a:gdLst/>
              <a:ahLst/>
              <a:cxnLst/>
              <a:rect l="l" t="t" r="r" b="b"/>
              <a:pathLst>
                <a:path w="2122170" h="177164">
                  <a:moveTo>
                    <a:pt x="2070934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6415"/>
                  </a:lnTo>
                  <a:lnTo>
                    <a:pt x="3977" y="146116"/>
                  </a:lnTo>
                  <a:lnTo>
                    <a:pt x="14823" y="162202"/>
                  </a:lnTo>
                  <a:lnTo>
                    <a:pt x="30910" y="173048"/>
                  </a:lnTo>
                  <a:lnTo>
                    <a:pt x="50610" y="177025"/>
                  </a:lnTo>
                  <a:lnTo>
                    <a:pt x="2070934" y="177025"/>
                  </a:lnTo>
                  <a:lnTo>
                    <a:pt x="2090634" y="173048"/>
                  </a:lnTo>
                  <a:lnTo>
                    <a:pt x="2106721" y="162202"/>
                  </a:lnTo>
                  <a:lnTo>
                    <a:pt x="2117567" y="146116"/>
                  </a:lnTo>
                  <a:lnTo>
                    <a:pt x="2121543" y="126415"/>
                  </a:lnTo>
                  <a:lnTo>
                    <a:pt x="2121543" y="50609"/>
                  </a:lnTo>
                  <a:lnTo>
                    <a:pt x="2117567" y="30909"/>
                  </a:lnTo>
                  <a:lnTo>
                    <a:pt x="2106721" y="14822"/>
                  </a:lnTo>
                  <a:lnTo>
                    <a:pt x="2090634" y="3976"/>
                  </a:lnTo>
                  <a:lnTo>
                    <a:pt x="2070934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74460" y="2229954"/>
              <a:ext cx="2122170" cy="177165"/>
            </a:xfrm>
            <a:custGeom>
              <a:avLst/>
              <a:gdLst/>
              <a:ahLst/>
              <a:cxnLst/>
              <a:rect l="l" t="t" r="r" b="b"/>
              <a:pathLst>
                <a:path w="2122170" h="177164">
                  <a:moveTo>
                    <a:pt x="2070934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6415"/>
                  </a:lnTo>
                  <a:lnTo>
                    <a:pt x="3977" y="146116"/>
                  </a:lnTo>
                  <a:lnTo>
                    <a:pt x="14823" y="162202"/>
                  </a:lnTo>
                  <a:lnTo>
                    <a:pt x="30910" y="173048"/>
                  </a:lnTo>
                  <a:lnTo>
                    <a:pt x="50610" y="177025"/>
                  </a:lnTo>
                  <a:lnTo>
                    <a:pt x="2070934" y="177025"/>
                  </a:lnTo>
                  <a:lnTo>
                    <a:pt x="2090634" y="173048"/>
                  </a:lnTo>
                  <a:lnTo>
                    <a:pt x="2106721" y="162202"/>
                  </a:lnTo>
                  <a:lnTo>
                    <a:pt x="2117567" y="146116"/>
                  </a:lnTo>
                  <a:lnTo>
                    <a:pt x="2121543" y="126415"/>
                  </a:lnTo>
                  <a:lnTo>
                    <a:pt x="2121543" y="50609"/>
                  </a:lnTo>
                  <a:lnTo>
                    <a:pt x="2117567" y="30909"/>
                  </a:lnTo>
                  <a:lnTo>
                    <a:pt x="2106721" y="14822"/>
                  </a:lnTo>
                  <a:lnTo>
                    <a:pt x="2090634" y="3976"/>
                  </a:lnTo>
                  <a:lnTo>
                    <a:pt x="2070934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008379" y="2553271"/>
              <a:ext cx="1254125" cy="178435"/>
            </a:xfrm>
            <a:custGeom>
              <a:avLst/>
              <a:gdLst/>
              <a:ahLst/>
              <a:cxnLst/>
              <a:rect l="l" t="t" r="r" b="b"/>
              <a:pathLst>
                <a:path w="1254125" h="178435">
                  <a:moveTo>
                    <a:pt x="1203100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7782"/>
                  </a:lnTo>
                  <a:lnTo>
                    <a:pt x="3977" y="147482"/>
                  </a:lnTo>
                  <a:lnTo>
                    <a:pt x="14823" y="163569"/>
                  </a:lnTo>
                  <a:lnTo>
                    <a:pt x="30910" y="174416"/>
                  </a:lnTo>
                  <a:lnTo>
                    <a:pt x="50610" y="178393"/>
                  </a:lnTo>
                  <a:lnTo>
                    <a:pt x="1203100" y="178393"/>
                  </a:lnTo>
                  <a:lnTo>
                    <a:pt x="1222800" y="174416"/>
                  </a:lnTo>
                  <a:lnTo>
                    <a:pt x="1238887" y="163569"/>
                  </a:lnTo>
                  <a:lnTo>
                    <a:pt x="1249733" y="147482"/>
                  </a:lnTo>
                  <a:lnTo>
                    <a:pt x="1253710" y="127782"/>
                  </a:lnTo>
                  <a:lnTo>
                    <a:pt x="1253710" y="50609"/>
                  </a:lnTo>
                  <a:lnTo>
                    <a:pt x="1249733" y="30909"/>
                  </a:lnTo>
                  <a:lnTo>
                    <a:pt x="1238887" y="14822"/>
                  </a:lnTo>
                  <a:lnTo>
                    <a:pt x="1222800" y="3976"/>
                  </a:lnTo>
                  <a:lnTo>
                    <a:pt x="120310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008379" y="2553271"/>
              <a:ext cx="1254125" cy="178435"/>
            </a:xfrm>
            <a:custGeom>
              <a:avLst/>
              <a:gdLst/>
              <a:ahLst/>
              <a:cxnLst/>
              <a:rect l="l" t="t" r="r" b="b"/>
              <a:pathLst>
                <a:path w="1254125" h="178435">
                  <a:moveTo>
                    <a:pt x="1203100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7782"/>
                  </a:lnTo>
                  <a:lnTo>
                    <a:pt x="3977" y="147482"/>
                  </a:lnTo>
                  <a:lnTo>
                    <a:pt x="14823" y="163569"/>
                  </a:lnTo>
                  <a:lnTo>
                    <a:pt x="30910" y="174416"/>
                  </a:lnTo>
                  <a:lnTo>
                    <a:pt x="50610" y="178393"/>
                  </a:lnTo>
                  <a:lnTo>
                    <a:pt x="1203100" y="178393"/>
                  </a:lnTo>
                  <a:lnTo>
                    <a:pt x="1222800" y="174416"/>
                  </a:lnTo>
                  <a:lnTo>
                    <a:pt x="1238887" y="163569"/>
                  </a:lnTo>
                  <a:lnTo>
                    <a:pt x="1249733" y="147482"/>
                  </a:lnTo>
                  <a:lnTo>
                    <a:pt x="1253710" y="127782"/>
                  </a:lnTo>
                  <a:lnTo>
                    <a:pt x="1253710" y="50609"/>
                  </a:lnTo>
                  <a:lnTo>
                    <a:pt x="1249733" y="30909"/>
                  </a:lnTo>
                  <a:lnTo>
                    <a:pt x="1238887" y="14822"/>
                  </a:lnTo>
                  <a:lnTo>
                    <a:pt x="1222800" y="3976"/>
                  </a:lnTo>
                  <a:lnTo>
                    <a:pt x="1203100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419647" y="2871635"/>
              <a:ext cx="2431415" cy="189865"/>
            </a:xfrm>
            <a:custGeom>
              <a:avLst/>
              <a:gdLst/>
              <a:ahLst/>
              <a:cxnLst/>
              <a:rect l="l" t="t" r="r" b="b"/>
              <a:pathLst>
                <a:path w="2431415" h="189864">
                  <a:moveTo>
                    <a:pt x="2380560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9057"/>
                  </a:lnTo>
                  <a:lnTo>
                    <a:pt x="3977" y="158757"/>
                  </a:lnTo>
                  <a:lnTo>
                    <a:pt x="14823" y="174845"/>
                  </a:lnTo>
                  <a:lnTo>
                    <a:pt x="30910" y="185691"/>
                  </a:lnTo>
                  <a:lnTo>
                    <a:pt x="50610" y="189668"/>
                  </a:lnTo>
                  <a:lnTo>
                    <a:pt x="2380560" y="189668"/>
                  </a:lnTo>
                  <a:lnTo>
                    <a:pt x="2400260" y="185691"/>
                  </a:lnTo>
                  <a:lnTo>
                    <a:pt x="2416347" y="174845"/>
                  </a:lnTo>
                  <a:lnTo>
                    <a:pt x="2427193" y="158757"/>
                  </a:lnTo>
                  <a:lnTo>
                    <a:pt x="2431169" y="139057"/>
                  </a:lnTo>
                  <a:lnTo>
                    <a:pt x="2431169" y="50610"/>
                  </a:lnTo>
                  <a:lnTo>
                    <a:pt x="2427193" y="30910"/>
                  </a:lnTo>
                  <a:lnTo>
                    <a:pt x="2416347" y="14823"/>
                  </a:lnTo>
                  <a:lnTo>
                    <a:pt x="2400260" y="3977"/>
                  </a:lnTo>
                  <a:lnTo>
                    <a:pt x="238056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19647" y="2871635"/>
              <a:ext cx="2431415" cy="189865"/>
            </a:xfrm>
            <a:custGeom>
              <a:avLst/>
              <a:gdLst/>
              <a:ahLst/>
              <a:cxnLst/>
              <a:rect l="l" t="t" r="r" b="b"/>
              <a:pathLst>
                <a:path w="2431415" h="189864">
                  <a:moveTo>
                    <a:pt x="2380560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9057"/>
                  </a:lnTo>
                  <a:lnTo>
                    <a:pt x="3977" y="158757"/>
                  </a:lnTo>
                  <a:lnTo>
                    <a:pt x="14823" y="174845"/>
                  </a:lnTo>
                  <a:lnTo>
                    <a:pt x="30910" y="185691"/>
                  </a:lnTo>
                  <a:lnTo>
                    <a:pt x="50610" y="189668"/>
                  </a:lnTo>
                  <a:lnTo>
                    <a:pt x="2380560" y="189668"/>
                  </a:lnTo>
                  <a:lnTo>
                    <a:pt x="2400260" y="185691"/>
                  </a:lnTo>
                  <a:lnTo>
                    <a:pt x="2416347" y="174845"/>
                  </a:lnTo>
                  <a:lnTo>
                    <a:pt x="2427193" y="158757"/>
                  </a:lnTo>
                  <a:lnTo>
                    <a:pt x="2431169" y="139057"/>
                  </a:lnTo>
                  <a:lnTo>
                    <a:pt x="2431169" y="50610"/>
                  </a:lnTo>
                  <a:lnTo>
                    <a:pt x="2427193" y="30910"/>
                  </a:lnTo>
                  <a:lnTo>
                    <a:pt x="2416347" y="14823"/>
                  </a:lnTo>
                  <a:lnTo>
                    <a:pt x="2400260" y="3977"/>
                  </a:lnTo>
                  <a:lnTo>
                    <a:pt x="2380560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752608" y="1198143"/>
              <a:ext cx="645795" cy="297180"/>
            </a:xfrm>
            <a:custGeom>
              <a:avLst/>
              <a:gdLst/>
              <a:ahLst/>
              <a:cxnLst/>
              <a:rect l="l" t="t" r="r" b="b"/>
              <a:pathLst>
                <a:path w="645795" h="297180">
                  <a:moveTo>
                    <a:pt x="594677" y="0"/>
                  </a:moveTo>
                  <a:lnTo>
                    <a:pt x="50609" y="0"/>
                  </a:lnTo>
                  <a:lnTo>
                    <a:pt x="30914" y="3978"/>
                  </a:lnTo>
                  <a:lnTo>
                    <a:pt x="14827" y="14828"/>
                  </a:lnTo>
                  <a:lnTo>
                    <a:pt x="3978" y="30919"/>
                  </a:lnTo>
                  <a:lnTo>
                    <a:pt x="0" y="50622"/>
                  </a:lnTo>
                  <a:lnTo>
                    <a:pt x="0" y="246011"/>
                  </a:lnTo>
                  <a:lnTo>
                    <a:pt x="3978" y="265713"/>
                  </a:lnTo>
                  <a:lnTo>
                    <a:pt x="14827" y="281805"/>
                  </a:lnTo>
                  <a:lnTo>
                    <a:pt x="30914" y="292655"/>
                  </a:lnTo>
                  <a:lnTo>
                    <a:pt x="50609" y="296633"/>
                  </a:lnTo>
                  <a:lnTo>
                    <a:pt x="594677" y="296633"/>
                  </a:lnTo>
                  <a:lnTo>
                    <a:pt x="614377" y="292655"/>
                  </a:lnTo>
                  <a:lnTo>
                    <a:pt x="630464" y="281805"/>
                  </a:lnTo>
                  <a:lnTo>
                    <a:pt x="641310" y="265713"/>
                  </a:lnTo>
                  <a:lnTo>
                    <a:pt x="645287" y="246011"/>
                  </a:lnTo>
                  <a:lnTo>
                    <a:pt x="645287" y="50622"/>
                  </a:lnTo>
                  <a:lnTo>
                    <a:pt x="641310" y="30919"/>
                  </a:lnTo>
                  <a:lnTo>
                    <a:pt x="630464" y="14828"/>
                  </a:lnTo>
                  <a:lnTo>
                    <a:pt x="614377" y="3978"/>
                  </a:lnTo>
                  <a:lnTo>
                    <a:pt x="594677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752608" y="1198143"/>
              <a:ext cx="645795" cy="297180"/>
            </a:xfrm>
            <a:custGeom>
              <a:avLst/>
              <a:gdLst/>
              <a:ahLst/>
              <a:cxnLst/>
              <a:rect l="l" t="t" r="r" b="b"/>
              <a:pathLst>
                <a:path w="645795" h="297180">
                  <a:moveTo>
                    <a:pt x="594677" y="0"/>
                  </a:moveTo>
                  <a:lnTo>
                    <a:pt x="50609" y="0"/>
                  </a:lnTo>
                  <a:lnTo>
                    <a:pt x="30914" y="3978"/>
                  </a:lnTo>
                  <a:lnTo>
                    <a:pt x="14827" y="14828"/>
                  </a:lnTo>
                  <a:lnTo>
                    <a:pt x="3978" y="30919"/>
                  </a:lnTo>
                  <a:lnTo>
                    <a:pt x="0" y="50622"/>
                  </a:lnTo>
                  <a:lnTo>
                    <a:pt x="0" y="246011"/>
                  </a:lnTo>
                  <a:lnTo>
                    <a:pt x="3978" y="265713"/>
                  </a:lnTo>
                  <a:lnTo>
                    <a:pt x="14827" y="281805"/>
                  </a:lnTo>
                  <a:lnTo>
                    <a:pt x="30914" y="292655"/>
                  </a:lnTo>
                  <a:lnTo>
                    <a:pt x="50609" y="296633"/>
                  </a:lnTo>
                  <a:lnTo>
                    <a:pt x="594677" y="296633"/>
                  </a:lnTo>
                  <a:lnTo>
                    <a:pt x="614377" y="292655"/>
                  </a:lnTo>
                  <a:lnTo>
                    <a:pt x="630464" y="281805"/>
                  </a:lnTo>
                  <a:lnTo>
                    <a:pt x="641310" y="265713"/>
                  </a:lnTo>
                  <a:lnTo>
                    <a:pt x="645287" y="246011"/>
                  </a:lnTo>
                  <a:lnTo>
                    <a:pt x="645287" y="50622"/>
                  </a:lnTo>
                  <a:lnTo>
                    <a:pt x="641310" y="30919"/>
                  </a:lnTo>
                  <a:lnTo>
                    <a:pt x="630464" y="14828"/>
                  </a:lnTo>
                  <a:lnTo>
                    <a:pt x="614377" y="3978"/>
                  </a:lnTo>
                  <a:lnTo>
                    <a:pt x="594677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3872382" y="1189807"/>
            <a:ext cx="405765" cy="301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60960" marR="5080" indent="-48895">
              <a:lnSpc>
                <a:spcPct val="101000"/>
              </a:lnSpc>
              <a:spcBef>
                <a:spcPts val="80"/>
              </a:spcBef>
            </a:pP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Symbol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Table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0380" y="2735079"/>
            <a:ext cx="52197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35" dirty="0">
                <a:latin typeface="Palatino Linotype" panose="02040502050505030304"/>
                <a:cs typeface="Palatino Linotype" panose="02040502050505030304"/>
              </a:rPr>
              <a:t>Backend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21431" y="668134"/>
            <a:ext cx="189865" cy="1614805"/>
          </a:xfrm>
          <a:custGeom>
            <a:avLst/>
            <a:gdLst/>
            <a:ahLst/>
            <a:cxnLst/>
            <a:rect l="l" t="t" r="r" b="b"/>
            <a:pathLst>
              <a:path w="189865" h="1614805">
                <a:moveTo>
                  <a:pt x="189790" y="1614335"/>
                </a:moveTo>
                <a:lnTo>
                  <a:pt x="158056" y="1592778"/>
                </a:lnTo>
                <a:lnTo>
                  <a:pt x="131790" y="1562564"/>
                </a:lnTo>
                <a:lnTo>
                  <a:pt x="111900" y="1524149"/>
                </a:lnTo>
                <a:lnTo>
                  <a:pt x="99298" y="1477991"/>
                </a:lnTo>
                <a:lnTo>
                  <a:pt x="94895" y="1424546"/>
                </a:lnTo>
                <a:lnTo>
                  <a:pt x="94895" y="994117"/>
                </a:lnTo>
                <a:lnTo>
                  <a:pt x="90492" y="940673"/>
                </a:lnTo>
                <a:lnTo>
                  <a:pt x="77890" y="894518"/>
                </a:lnTo>
                <a:lnTo>
                  <a:pt x="58000" y="856105"/>
                </a:lnTo>
                <a:lnTo>
                  <a:pt x="31733" y="825891"/>
                </a:lnTo>
                <a:lnTo>
                  <a:pt x="0" y="804329"/>
                </a:lnTo>
                <a:lnTo>
                  <a:pt x="31733" y="782772"/>
                </a:lnTo>
                <a:lnTo>
                  <a:pt x="58000" y="752558"/>
                </a:lnTo>
                <a:lnTo>
                  <a:pt x="77890" y="714143"/>
                </a:lnTo>
                <a:lnTo>
                  <a:pt x="90492" y="667985"/>
                </a:lnTo>
                <a:lnTo>
                  <a:pt x="94895" y="614540"/>
                </a:lnTo>
                <a:lnTo>
                  <a:pt x="94895" y="184111"/>
                </a:lnTo>
                <a:lnTo>
                  <a:pt x="101538" y="118514"/>
                </a:lnTo>
                <a:lnTo>
                  <a:pt x="119570" y="65014"/>
                </a:lnTo>
                <a:lnTo>
                  <a:pt x="146149" y="25034"/>
                </a:lnTo>
                <a:lnTo>
                  <a:pt x="178428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9" name="object 29"/>
          <p:cNvGrpSpPr/>
          <p:nvPr/>
        </p:nvGrpSpPr>
        <p:grpSpPr>
          <a:xfrm>
            <a:off x="1218891" y="1117282"/>
            <a:ext cx="1438910" cy="2068195"/>
            <a:chOff x="1218891" y="1117282"/>
            <a:chExt cx="1438910" cy="2068195"/>
          </a:xfrm>
        </p:grpSpPr>
        <p:sp>
          <p:nvSpPr>
            <p:cNvPr id="30" name="object 30"/>
            <p:cNvSpPr/>
            <p:nvPr/>
          </p:nvSpPr>
          <p:spPr>
            <a:xfrm>
              <a:off x="1221431" y="1119822"/>
              <a:ext cx="1414145" cy="2063114"/>
            </a:xfrm>
            <a:custGeom>
              <a:avLst/>
              <a:gdLst/>
              <a:ahLst/>
              <a:cxnLst/>
              <a:rect l="l" t="t" r="r" b="b"/>
              <a:pathLst>
                <a:path w="1414145" h="2063114">
                  <a:moveTo>
                    <a:pt x="189790" y="2062662"/>
                  </a:moveTo>
                  <a:lnTo>
                    <a:pt x="158056" y="2041102"/>
                  </a:lnTo>
                  <a:lnTo>
                    <a:pt x="131790" y="2010887"/>
                  </a:lnTo>
                  <a:lnTo>
                    <a:pt x="111900" y="1972474"/>
                  </a:lnTo>
                  <a:lnTo>
                    <a:pt x="99298" y="1926316"/>
                  </a:lnTo>
                  <a:lnTo>
                    <a:pt x="94895" y="1872871"/>
                  </a:lnTo>
                  <a:lnTo>
                    <a:pt x="94895" y="1892448"/>
                  </a:lnTo>
                  <a:lnTo>
                    <a:pt x="90492" y="1839003"/>
                  </a:lnTo>
                  <a:lnTo>
                    <a:pt x="77890" y="1792846"/>
                  </a:lnTo>
                  <a:lnTo>
                    <a:pt x="58000" y="1754432"/>
                  </a:lnTo>
                  <a:lnTo>
                    <a:pt x="31733" y="1724218"/>
                  </a:lnTo>
                  <a:lnTo>
                    <a:pt x="0" y="1702658"/>
                  </a:lnTo>
                  <a:lnTo>
                    <a:pt x="31733" y="1681098"/>
                  </a:lnTo>
                  <a:lnTo>
                    <a:pt x="58000" y="1650883"/>
                  </a:lnTo>
                  <a:lnTo>
                    <a:pt x="77890" y="1612469"/>
                  </a:lnTo>
                  <a:lnTo>
                    <a:pt x="90492" y="1566312"/>
                  </a:lnTo>
                  <a:lnTo>
                    <a:pt x="94895" y="1512867"/>
                  </a:lnTo>
                  <a:lnTo>
                    <a:pt x="94895" y="1532444"/>
                  </a:lnTo>
                  <a:lnTo>
                    <a:pt x="101538" y="1466847"/>
                  </a:lnTo>
                  <a:lnTo>
                    <a:pt x="119570" y="1413347"/>
                  </a:lnTo>
                  <a:lnTo>
                    <a:pt x="146149" y="1373368"/>
                  </a:lnTo>
                  <a:lnTo>
                    <a:pt x="178428" y="1348333"/>
                  </a:lnTo>
                </a:path>
                <a:path w="1414145" h="2063114">
                  <a:moveTo>
                    <a:pt x="1413803" y="0"/>
                  </a:moveTo>
                  <a:lnTo>
                    <a:pt x="1413803" y="110794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14990" y="1215434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997938" y="1081789"/>
            <a:ext cx="1275080" cy="328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64845">
              <a:lnSpc>
                <a:spcPct val="111000"/>
              </a:lnSpc>
              <a:spcBef>
                <a:spcPts val="100"/>
              </a:spcBef>
            </a:pP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Token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Parser</a:t>
            </a:r>
            <a:r>
              <a:rPr sz="900" spc="1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(Syntax</a:t>
            </a:r>
            <a:r>
              <a:rPr sz="900" spc="1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analysis)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2841" y="1385069"/>
            <a:ext cx="55689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40" dirty="0">
                <a:latin typeface="Palatino Linotype" panose="02040502050505030304"/>
                <a:cs typeface="Palatino Linotype" panose="02040502050505030304"/>
              </a:rPr>
              <a:t>Frontend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612768" y="1441284"/>
            <a:ext cx="45085" cy="124460"/>
            <a:chOff x="2612768" y="1441284"/>
            <a:chExt cx="45085" cy="124460"/>
          </a:xfrm>
        </p:grpSpPr>
        <p:sp>
          <p:nvSpPr>
            <p:cNvPr id="35" name="object 35"/>
            <p:cNvSpPr/>
            <p:nvPr/>
          </p:nvSpPr>
          <p:spPr>
            <a:xfrm>
              <a:off x="2635234" y="1443824"/>
              <a:ext cx="0" cy="116205"/>
            </a:xfrm>
            <a:custGeom>
              <a:avLst/>
              <a:gdLst/>
              <a:ahLst/>
              <a:cxnLst/>
              <a:rect l="l" t="t" r="r" b="b"/>
              <a:pathLst>
                <a:path h="116205">
                  <a:moveTo>
                    <a:pt x="0" y="0"/>
                  </a:moveTo>
                  <a:lnTo>
                    <a:pt x="0" y="11586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614990" y="1544504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2169934" y="1408979"/>
            <a:ext cx="9309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92760">
              <a:lnSpc>
                <a:spcPct val="109000"/>
              </a:lnSpc>
              <a:spcBef>
                <a:spcPts val="100"/>
              </a:spcBef>
            </a:pP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Tree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Semantic</a:t>
            </a:r>
            <a:r>
              <a:rPr sz="9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analysis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612768" y="1760220"/>
            <a:ext cx="45085" cy="778510"/>
            <a:chOff x="2612768" y="1760220"/>
            <a:chExt cx="45085" cy="778510"/>
          </a:xfrm>
        </p:grpSpPr>
        <p:sp>
          <p:nvSpPr>
            <p:cNvPr id="39" name="object 39"/>
            <p:cNvSpPr/>
            <p:nvPr/>
          </p:nvSpPr>
          <p:spPr>
            <a:xfrm>
              <a:off x="2635234" y="176276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0"/>
                  </a:moveTo>
                  <a:lnTo>
                    <a:pt x="0" y="12150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614990" y="186907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635234" y="2086190"/>
              <a:ext cx="0" cy="123189"/>
            </a:xfrm>
            <a:custGeom>
              <a:avLst/>
              <a:gdLst/>
              <a:ahLst/>
              <a:cxnLst/>
              <a:rect l="l" t="t" r="r" b="b"/>
              <a:pathLst>
                <a:path h="123189">
                  <a:moveTo>
                    <a:pt x="0" y="0"/>
                  </a:moveTo>
                  <a:lnTo>
                    <a:pt x="0" y="12275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614990" y="2193766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635234" y="2409507"/>
              <a:ext cx="0" cy="123189"/>
            </a:xfrm>
            <a:custGeom>
              <a:avLst/>
              <a:gdLst/>
              <a:ahLst/>
              <a:cxnLst/>
              <a:rect l="l" t="t" r="r" b="b"/>
              <a:pathLst>
                <a:path h="123189">
                  <a:moveTo>
                    <a:pt x="0" y="0"/>
                  </a:moveTo>
                  <a:lnTo>
                    <a:pt x="0" y="12275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614990" y="2517082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1599717" y="1729172"/>
            <a:ext cx="2071370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" marR="280670" indent="786765">
              <a:lnSpc>
                <a:spcPct val="111000"/>
              </a:lnSpc>
              <a:spcBef>
                <a:spcPts val="100"/>
              </a:spcBef>
            </a:pP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Tree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Intermediate</a:t>
            </a:r>
            <a:r>
              <a:rPr sz="9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9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generation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marL="208915" algn="ctr">
              <a:lnSpc>
                <a:spcPct val="100000"/>
              </a:lnSpc>
              <a:spcBef>
                <a:spcPts val="275"/>
              </a:spcBef>
            </a:pPr>
            <a:r>
              <a:rPr sz="900" spc="25" dirty="0">
                <a:latin typeface="Palatino Linotype" panose="02040502050505030304"/>
                <a:cs typeface="Palatino Linotype" panose="02040502050505030304"/>
              </a:rPr>
              <a:t>IR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Machine-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independent</a:t>
            </a:r>
            <a:r>
              <a:rPr sz="9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9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optimization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marL="208915" algn="ctr">
              <a:lnSpc>
                <a:spcPct val="100000"/>
              </a:lnSpc>
              <a:spcBef>
                <a:spcPts val="265"/>
              </a:spcBef>
            </a:pPr>
            <a:r>
              <a:rPr sz="900" spc="25" dirty="0">
                <a:latin typeface="Palatino Linotype" panose="02040502050505030304"/>
                <a:cs typeface="Palatino Linotype" panose="02040502050505030304"/>
              </a:rPr>
              <a:t>IR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Target</a:t>
            </a:r>
            <a:r>
              <a:rPr sz="9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900" spc="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generation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612768" y="2731655"/>
            <a:ext cx="45085" cy="125095"/>
            <a:chOff x="2612768" y="2731655"/>
            <a:chExt cx="45085" cy="125095"/>
          </a:xfrm>
        </p:grpSpPr>
        <p:sp>
          <p:nvSpPr>
            <p:cNvPr id="47" name="object 47"/>
            <p:cNvSpPr/>
            <p:nvPr/>
          </p:nvSpPr>
          <p:spPr>
            <a:xfrm>
              <a:off x="2635234" y="2734195"/>
              <a:ext cx="0" cy="116839"/>
            </a:xfrm>
            <a:custGeom>
              <a:avLst/>
              <a:gdLst/>
              <a:ahLst/>
              <a:cxnLst/>
              <a:rect l="l" t="t" r="r" b="b"/>
              <a:pathLst>
                <a:path h="116839">
                  <a:moveTo>
                    <a:pt x="0" y="0"/>
                  </a:moveTo>
                  <a:lnTo>
                    <a:pt x="0" y="116436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614990" y="283544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2663024" y="2703494"/>
            <a:ext cx="66294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Target</a:t>
            </a:r>
            <a:r>
              <a:rPr sz="900" spc="1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Code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612768" y="3061294"/>
            <a:ext cx="45085" cy="217170"/>
            <a:chOff x="2612768" y="3061294"/>
            <a:chExt cx="45085" cy="217170"/>
          </a:xfrm>
        </p:grpSpPr>
        <p:sp>
          <p:nvSpPr>
            <p:cNvPr id="51" name="object 51"/>
            <p:cNvSpPr/>
            <p:nvPr/>
          </p:nvSpPr>
          <p:spPr>
            <a:xfrm>
              <a:off x="2635234" y="3063834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79">
                  <a:moveTo>
                    <a:pt x="0" y="0"/>
                  </a:moveTo>
                  <a:lnTo>
                    <a:pt x="0" y="208164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614990" y="3256815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444904" y="2794486"/>
            <a:ext cx="2380615" cy="4470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Machine-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specific</a:t>
            </a:r>
            <a:r>
              <a:rPr sz="9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9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improvement</a:t>
            </a:r>
            <a:r>
              <a:rPr sz="9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(optional)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marL="1230630">
              <a:lnSpc>
                <a:spcPct val="100000"/>
              </a:lnSpc>
              <a:spcBef>
                <a:spcPts val="580"/>
              </a:spcBef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Target</a:t>
            </a:r>
            <a:r>
              <a:rPr sz="900" spc="1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Code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838966" y="1119822"/>
            <a:ext cx="899794" cy="782955"/>
          </a:xfrm>
          <a:custGeom>
            <a:avLst/>
            <a:gdLst/>
            <a:ahLst/>
            <a:cxnLst/>
            <a:rect l="l" t="t" r="r" b="b"/>
            <a:pathLst>
              <a:path w="899795" h="782955">
                <a:moveTo>
                  <a:pt x="461354" y="226631"/>
                </a:moveTo>
                <a:lnTo>
                  <a:pt x="898465" y="226631"/>
                </a:lnTo>
              </a:path>
              <a:path w="899795" h="782955">
                <a:moveTo>
                  <a:pt x="228773" y="0"/>
                </a:moveTo>
                <a:lnTo>
                  <a:pt x="898757" y="150799"/>
                </a:lnTo>
              </a:path>
              <a:path w="899795" h="782955">
                <a:moveTo>
                  <a:pt x="206263" y="458343"/>
                </a:moveTo>
                <a:lnTo>
                  <a:pt x="898757" y="302475"/>
                </a:lnTo>
              </a:path>
              <a:path w="899795" h="782955">
                <a:moveTo>
                  <a:pt x="0" y="782916"/>
                </a:moveTo>
                <a:lnTo>
                  <a:pt x="899582" y="377939"/>
                </a:lnTo>
              </a:path>
            </a:pathLst>
          </a:custGeom>
          <a:ln w="506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623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Abstract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Trees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80" dirty="0"/>
              <a:t>From</a:t>
            </a:r>
            <a:r>
              <a:rPr spc="190" dirty="0"/>
              <a:t> </a:t>
            </a:r>
            <a:r>
              <a:rPr spc="85" dirty="0"/>
              <a:t>Parse</a:t>
            </a:r>
            <a:r>
              <a:rPr spc="195" dirty="0"/>
              <a:t> </a:t>
            </a:r>
            <a:r>
              <a:rPr spc="120" dirty="0"/>
              <a:t>Tree/</a:t>
            </a:r>
            <a:r>
              <a:rPr spc="190" dirty="0"/>
              <a:t> </a:t>
            </a:r>
            <a:r>
              <a:rPr spc="100" dirty="0"/>
              <a:t>Abstract</a:t>
            </a:r>
            <a:r>
              <a:rPr spc="195" dirty="0"/>
              <a:t> </a:t>
            </a:r>
            <a:r>
              <a:rPr spc="80" dirty="0"/>
              <a:t>Syntax</a:t>
            </a:r>
            <a:r>
              <a:rPr spc="195" dirty="0"/>
              <a:t> </a:t>
            </a:r>
            <a:r>
              <a:rPr spc="50" dirty="0"/>
              <a:t>Tree</a:t>
            </a:r>
            <a:r>
              <a:rPr spc="190" dirty="0"/>
              <a:t> </a:t>
            </a:r>
            <a:r>
              <a:rPr spc="125" dirty="0"/>
              <a:t>(AST)</a:t>
            </a:r>
            <a:endParaRPr spc="125" dirty="0"/>
          </a:p>
        </p:txBody>
      </p:sp>
      <p:sp>
        <p:nvSpPr>
          <p:cNvPr id="5" name="object 5"/>
          <p:cNvSpPr txBox="1"/>
          <p:nvPr/>
        </p:nvSpPr>
        <p:spPr>
          <a:xfrm>
            <a:off x="860980" y="1278362"/>
            <a:ext cx="2034539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position</a:t>
            </a:r>
            <a:r>
              <a:rPr sz="1000" spc="265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=</a:t>
            </a:r>
            <a:r>
              <a:rPr sz="1000" spc="265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20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initial</a:t>
            </a:r>
            <a:r>
              <a:rPr sz="1000" spc="270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+</a:t>
            </a:r>
            <a:r>
              <a:rPr sz="1000" spc="265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rate</a:t>
            </a:r>
            <a:r>
              <a:rPr sz="1000" spc="270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85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*</a:t>
            </a:r>
            <a:r>
              <a:rPr sz="1000" spc="265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75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60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101600">
              <a:lnSpc>
                <a:spcPct val="100000"/>
              </a:lnSpc>
              <a:spcBef>
                <a:spcPts val="725"/>
              </a:spcBef>
            </a:pPr>
            <a:r>
              <a:rPr sz="1000" spc="-50" dirty="0">
                <a:latin typeface="Copperplate Gothic Bold" panose="020E0705020206020404"/>
                <a:cs typeface="Copperplate Gothic Bold" panose="020E0705020206020404"/>
              </a:rPr>
              <a:t>=</a:t>
            </a:r>
            <a:endParaRPr sz="1000">
              <a:latin typeface="Copperplate Gothic Bold" panose="020E0705020206020404"/>
              <a:cs typeface="Copperplate Gothic Bold" panose="020E0705020206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5443" y="1723129"/>
            <a:ext cx="366395" cy="167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en-US" sz="1000" b="1" spc="-70" dirty="0">
                <a:latin typeface="Cambria" panose="02040503050406030204"/>
                <a:cs typeface="Cambria" panose="02040503050406030204"/>
              </a:rPr>
              <a:t>(</a:t>
            </a:r>
            <a:r>
              <a:rPr sz="1000" b="1" spc="-70" dirty="0">
                <a:latin typeface="Cambria" panose="02040503050406030204"/>
                <a:cs typeface="Cambria" panose="02040503050406030204"/>
              </a:rPr>
              <a:t>id</a:t>
            </a:r>
            <a:r>
              <a:rPr sz="1000" i="1" spc="-70" dirty="0">
                <a:latin typeface="Arial" panose="020B0604020202020204"/>
                <a:cs typeface="Arial" panose="020B0604020202020204"/>
              </a:rPr>
              <a:t>,</a:t>
            </a:r>
            <a:r>
              <a:rPr sz="1000" i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000" spc="25" dirty="0">
                <a:latin typeface="Century Gothic" panose="020B0502020202020204"/>
                <a:cs typeface="Century Gothic" panose="020B0502020202020204"/>
              </a:rPr>
              <a:t>1</a:t>
            </a:r>
            <a:r>
              <a:rPr lang="en-US" altLang="en-US" sz="1000" spc="25" dirty="0">
                <a:latin typeface="Century Gothic" panose="020B0502020202020204"/>
                <a:cs typeface="Century Gothic" panose="020B0502020202020204"/>
              </a:rPr>
              <a:t>)</a:t>
            </a:r>
            <a:endParaRPr lang="en-US" altLang="en-US" sz="1000" spc="25" dirty="0">
              <a:latin typeface="Century Gothic" panose="020B0502020202020204"/>
              <a:cs typeface="Century Gothic" panose="020B0502020202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005" y="1675067"/>
            <a:ext cx="131643" cy="6837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32585" y="1723004"/>
            <a:ext cx="12255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opperplate Gothic Bold" panose="020E0705020206020404"/>
                <a:cs typeface="Copperplate Gothic Bold" panose="020E0705020206020404"/>
              </a:rPr>
              <a:t>+</a:t>
            </a:r>
            <a:endParaRPr sz="1000">
              <a:latin typeface="Copperplate Gothic Bold" panose="020E0705020206020404"/>
              <a:cs typeface="Copperplate Gothic Bold" panose="020E07050202060204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86373" y="1677539"/>
            <a:ext cx="232410" cy="116839"/>
          </a:xfrm>
          <a:custGeom>
            <a:avLst/>
            <a:gdLst/>
            <a:ahLst/>
            <a:cxnLst/>
            <a:rect l="l" t="t" r="r" b="b"/>
            <a:pathLst>
              <a:path w="232409" h="116839">
                <a:moveTo>
                  <a:pt x="0" y="0"/>
                </a:moveTo>
                <a:lnTo>
                  <a:pt x="0" y="373"/>
                </a:lnTo>
              </a:path>
              <a:path w="232409" h="116839">
                <a:moveTo>
                  <a:pt x="0" y="0"/>
                </a:moveTo>
                <a:lnTo>
                  <a:pt x="232340" y="116316"/>
                </a:lnTo>
              </a:path>
              <a:path w="232409" h="116839">
                <a:moveTo>
                  <a:pt x="232340" y="115943"/>
                </a:moveTo>
                <a:lnTo>
                  <a:pt x="232340" y="116316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28051" y="1914442"/>
            <a:ext cx="366395" cy="167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en-US" sz="1000">
                <a:latin typeface="Lucida Sans Unicode" panose="020B0602030504020204"/>
                <a:cs typeface="Lucida Sans Unicode" panose="020B0602030504020204"/>
              </a:rPr>
              <a:t>(</a:t>
            </a:r>
            <a:r>
              <a:rPr sz="1000" b="1" spc="-70" dirty="0">
                <a:latin typeface="Cambria" panose="02040503050406030204"/>
                <a:cs typeface="Cambria" panose="02040503050406030204"/>
                <a:sym typeface="+mn-ea"/>
              </a:rPr>
              <a:t>id</a:t>
            </a:r>
            <a:r>
              <a:rPr sz="1000" i="1" spc="-70" dirty="0">
                <a:latin typeface="Arial" panose="020B0604020202020204"/>
                <a:cs typeface="Arial" panose="020B0604020202020204"/>
                <a:sym typeface="+mn-ea"/>
              </a:rPr>
              <a:t>,</a:t>
            </a:r>
            <a:r>
              <a:rPr sz="1000" i="1" spc="-90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000" spc="25" dirty="0">
                <a:latin typeface="Century Gothic" panose="020B0502020202020204"/>
                <a:cs typeface="Century Gothic" panose="020B0502020202020204"/>
                <a:sym typeface="+mn-ea"/>
              </a:rPr>
              <a:t>2</a:t>
            </a:r>
            <a:r>
              <a:rPr lang="en-US" altLang="en-US" sz="1000">
                <a:latin typeface="Lucida Sans Unicode" panose="020B0602030504020204"/>
                <a:cs typeface="Lucida Sans Unicode" panose="020B0602030504020204"/>
              </a:rPr>
              <a:t>)</a:t>
            </a:r>
            <a:endParaRPr lang="en-US" altLang="en-US" sz="1000">
              <a:latin typeface="Lucida Sans Unicode" panose="020B0602030504020204"/>
              <a:cs typeface="Lucida Sans Unicode" panose="020B06020305040202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9612" y="1866371"/>
            <a:ext cx="131652" cy="6837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731879" y="1912095"/>
            <a:ext cx="895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Lucida Sans Unicode" panose="020B0602030504020204"/>
                <a:cs typeface="Lucida Sans Unicode" panose="020B0602030504020204"/>
              </a:rPr>
              <a:t>*</a:t>
            </a:r>
            <a:endParaRPr sz="1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68981" y="1868852"/>
            <a:ext cx="249554" cy="125095"/>
          </a:xfrm>
          <a:custGeom>
            <a:avLst/>
            <a:gdLst/>
            <a:ahLst/>
            <a:cxnLst/>
            <a:rect l="l" t="t" r="r" b="b"/>
            <a:pathLst>
              <a:path w="249555" h="125094">
                <a:moveTo>
                  <a:pt x="0" y="0"/>
                </a:moveTo>
                <a:lnTo>
                  <a:pt x="0" y="373"/>
                </a:lnTo>
              </a:path>
              <a:path w="249555" h="125094">
                <a:moveTo>
                  <a:pt x="0" y="0"/>
                </a:moveTo>
                <a:lnTo>
                  <a:pt x="249026" y="124637"/>
                </a:lnTo>
              </a:path>
              <a:path w="249555" h="125094">
                <a:moveTo>
                  <a:pt x="248982" y="124264"/>
                </a:moveTo>
                <a:lnTo>
                  <a:pt x="249026" y="124637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210668" y="2105745"/>
            <a:ext cx="366395" cy="167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en-US" sz="1000">
                <a:latin typeface="Lucida Sans Unicode" panose="020B0602030504020204"/>
                <a:cs typeface="Lucida Sans Unicode" panose="020B0602030504020204"/>
              </a:rPr>
              <a:t>(</a:t>
            </a:r>
            <a:r>
              <a:rPr sz="1000" b="1" spc="-70" dirty="0">
                <a:latin typeface="Cambria" panose="02040503050406030204"/>
                <a:cs typeface="Cambria" panose="02040503050406030204"/>
                <a:sym typeface="+mn-ea"/>
              </a:rPr>
              <a:t>id</a:t>
            </a:r>
            <a:r>
              <a:rPr sz="1000" i="1" spc="-70" dirty="0">
                <a:latin typeface="Arial" panose="020B0604020202020204"/>
                <a:cs typeface="Arial" panose="020B0604020202020204"/>
                <a:sym typeface="+mn-ea"/>
              </a:rPr>
              <a:t>,</a:t>
            </a:r>
            <a:r>
              <a:rPr sz="1000" i="1" spc="-85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000" spc="25" dirty="0">
                <a:latin typeface="Century Gothic" panose="020B0502020202020204"/>
                <a:cs typeface="Century Gothic" panose="020B0502020202020204"/>
                <a:sym typeface="+mn-ea"/>
              </a:rPr>
              <a:t>3</a:t>
            </a:r>
            <a:r>
              <a:rPr lang="en-US" altLang="en-US" sz="1000">
                <a:latin typeface="Lucida Sans Unicode" panose="020B0602030504020204"/>
                <a:cs typeface="Lucida Sans Unicode" panose="020B0602030504020204"/>
              </a:rPr>
              <a:t>)</a:t>
            </a:r>
            <a:endParaRPr lang="en-US" altLang="en-US" sz="1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74780" y="2051888"/>
            <a:ext cx="143510" cy="71755"/>
          </a:xfrm>
          <a:custGeom>
            <a:avLst/>
            <a:gdLst/>
            <a:ahLst/>
            <a:cxnLst/>
            <a:rect l="l" t="t" r="r" b="b"/>
            <a:pathLst>
              <a:path w="143510" h="71755">
                <a:moveTo>
                  <a:pt x="143226" y="0"/>
                </a:moveTo>
                <a:lnTo>
                  <a:pt x="0" y="71608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864172" y="2105621"/>
            <a:ext cx="589915" cy="167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en-US" sz="1000">
                <a:latin typeface="Lucida Sans Unicode" panose="020B0602030504020204"/>
                <a:cs typeface="Lucida Sans Unicode" panose="020B0602030504020204"/>
              </a:rPr>
              <a:t>(</a:t>
            </a:r>
            <a:r>
              <a:rPr sz="1000" b="1" spc="-55" dirty="0">
                <a:latin typeface="Cambria" panose="02040503050406030204"/>
                <a:cs typeface="Cambria" panose="02040503050406030204"/>
                <a:sym typeface="+mn-ea"/>
              </a:rPr>
              <a:t>num</a:t>
            </a:r>
            <a:r>
              <a:rPr sz="1000" i="1" spc="-55" dirty="0">
                <a:latin typeface="Arial" panose="020B0604020202020204"/>
                <a:cs typeface="Arial" panose="020B0604020202020204"/>
                <a:sym typeface="+mn-ea"/>
              </a:rPr>
              <a:t>,</a:t>
            </a:r>
            <a:r>
              <a:rPr sz="1000" i="1" spc="-80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000" spc="-25" dirty="0">
                <a:latin typeface="Century Gothic" panose="020B0502020202020204"/>
                <a:cs typeface="Century Gothic" panose="020B0502020202020204"/>
                <a:sym typeface="+mn-ea"/>
              </a:rPr>
              <a:t>60</a:t>
            </a:r>
            <a:r>
              <a:rPr lang="en-US" altLang="en-US" sz="1000" spc="-25" dirty="0">
                <a:latin typeface="Century Gothic" panose="020B0502020202020204"/>
                <a:cs typeface="Century Gothic" panose="020B0502020202020204"/>
                <a:sym typeface="+mn-ea"/>
              </a:rPr>
              <a:t>)</a:t>
            </a:r>
            <a:endParaRPr lang="en-US" altLang="en-US" sz="1000" spc="-25" dirty="0">
              <a:latin typeface="Century Gothic" panose="020B0502020202020204"/>
              <a:cs typeface="Century Gothic" panose="020B0502020202020204"/>
              <a:sym typeface="+mn-e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34911" y="2051826"/>
            <a:ext cx="144145" cy="72390"/>
          </a:xfrm>
          <a:custGeom>
            <a:avLst/>
            <a:gdLst/>
            <a:ahLst/>
            <a:cxnLst/>
            <a:rect l="l" t="t" r="r" b="b"/>
            <a:pathLst>
              <a:path w="144144" h="72389">
                <a:moveTo>
                  <a:pt x="0" y="0"/>
                </a:moveTo>
                <a:lnTo>
                  <a:pt x="44" y="382"/>
                </a:lnTo>
              </a:path>
              <a:path w="144144" h="72389">
                <a:moveTo>
                  <a:pt x="0" y="0"/>
                </a:moveTo>
                <a:lnTo>
                  <a:pt x="143573" y="71804"/>
                </a:lnTo>
              </a:path>
              <a:path w="144144" h="72389">
                <a:moveTo>
                  <a:pt x="143386" y="71644"/>
                </a:moveTo>
                <a:lnTo>
                  <a:pt x="143573" y="71804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593973" y="1708679"/>
          <a:ext cx="741680" cy="4864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"/>
                <a:gridCol w="499109"/>
              </a:tblGrid>
              <a:tr h="123189">
                <a:tc>
                  <a:txBody>
                    <a:bodyPr/>
                    <a:lstStyle/>
                    <a:p>
                      <a:pPr algn="ctr">
                        <a:lnSpc>
                          <a:spcPts val="835"/>
                        </a:lnSpc>
                      </a:pPr>
                      <a:r>
                        <a:rPr sz="800" b="1" spc="-25" dirty="0">
                          <a:latin typeface="Cambria" panose="02040503050406030204"/>
                          <a:cs typeface="Cambria" panose="02040503050406030204"/>
                        </a:rPr>
                        <a:t>id</a:t>
                      </a:r>
                      <a:endParaRPr sz="8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835"/>
                        </a:lnSpc>
                      </a:pPr>
                      <a:r>
                        <a:rPr sz="800" i="1" spc="-10" dirty="0">
                          <a:latin typeface="Cambria" panose="02040503050406030204"/>
                          <a:cs typeface="Cambria" panose="02040503050406030204"/>
                        </a:rPr>
                        <a:t>lexeme</a:t>
                      </a:r>
                      <a:endParaRPr sz="8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R="27305" algn="ctr">
                        <a:lnSpc>
                          <a:spcPts val="755"/>
                        </a:lnSpc>
                      </a:pPr>
                      <a:r>
                        <a:rPr sz="800" spc="-50" dirty="0">
                          <a:latin typeface="Century Gothic" panose="020B0502020202020204"/>
                          <a:cs typeface="Century Gothic" panose="020B0502020202020204"/>
                        </a:rPr>
                        <a:t>1</a:t>
                      </a:r>
                      <a:endParaRPr sz="800">
                        <a:latin typeface="Century Gothic" panose="020B0502020202020204"/>
                        <a:cs typeface="Century Gothic" panose="020B0502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755"/>
                        </a:lnSpc>
                      </a:pPr>
                      <a:r>
                        <a:rPr sz="800" spc="-10" dirty="0">
                          <a:latin typeface="Bookman Old Style" panose="02050604050505020204"/>
                          <a:cs typeface="Bookman Old Style" panose="02050604050505020204"/>
                        </a:rPr>
                        <a:t>position</a:t>
                      </a:r>
                      <a:endParaRPr sz="8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20014">
                <a:tc>
                  <a:txBody>
                    <a:bodyPr/>
                    <a:lstStyle/>
                    <a:p>
                      <a:pPr marR="27305" algn="ctr">
                        <a:lnSpc>
                          <a:spcPts val="850"/>
                        </a:lnSpc>
                      </a:pPr>
                      <a:r>
                        <a:rPr sz="800" spc="-50" dirty="0">
                          <a:latin typeface="Century Gothic" panose="020B0502020202020204"/>
                          <a:cs typeface="Century Gothic" panose="020B0502020202020204"/>
                        </a:rPr>
                        <a:t>2</a:t>
                      </a:r>
                      <a:endParaRPr sz="800">
                        <a:latin typeface="Century Gothic" panose="020B0502020202020204"/>
                        <a:cs typeface="Century Gothic" panose="020B0502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850"/>
                        </a:lnSpc>
                      </a:pPr>
                      <a:r>
                        <a:rPr sz="800" spc="85" dirty="0">
                          <a:latin typeface="Bookman Old Style" panose="02050604050505020204"/>
                          <a:cs typeface="Bookman Old Style" panose="02050604050505020204"/>
                        </a:rPr>
                        <a:t>initial</a:t>
                      </a:r>
                      <a:endParaRPr sz="8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4620">
                <a:tc>
                  <a:txBody>
                    <a:bodyPr/>
                    <a:lstStyle/>
                    <a:p>
                      <a:pPr marR="27305" algn="ctr">
                        <a:lnSpc>
                          <a:spcPts val="925"/>
                        </a:lnSpc>
                      </a:pPr>
                      <a:r>
                        <a:rPr sz="800" spc="-50" dirty="0">
                          <a:latin typeface="Century Gothic" panose="020B0502020202020204"/>
                          <a:cs typeface="Century Gothic" panose="020B0502020202020204"/>
                        </a:rPr>
                        <a:t>3</a:t>
                      </a:r>
                      <a:endParaRPr sz="800">
                        <a:latin typeface="Century Gothic" panose="020B0502020202020204"/>
                        <a:cs typeface="Century Gothic" panose="020B0502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925"/>
                        </a:lnSpc>
                      </a:pPr>
                      <a:r>
                        <a:rPr sz="800" spc="-20" dirty="0">
                          <a:latin typeface="Bookman Old Style" panose="02050604050505020204"/>
                          <a:cs typeface="Bookman Old Style" panose="02050604050505020204"/>
                        </a:rPr>
                        <a:t>rate</a:t>
                      </a:r>
                      <a:endParaRPr sz="8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623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Abstract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Trees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409940"/>
            <a:ext cx="13411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annotated</a:t>
            </a:r>
            <a:r>
              <a:rPr sz="1400" b="1" spc="204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tree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6369" y="1331025"/>
            <a:ext cx="12255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opperplate Gothic Bold" panose="020E0705020206020404"/>
                <a:cs typeface="Copperplate Gothic Bold" panose="020E0705020206020404"/>
              </a:rPr>
              <a:t>=</a:t>
            </a:r>
            <a:endParaRPr sz="1000">
              <a:latin typeface="Copperplate Gothic Bold" panose="020E0705020206020404"/>
              <a:cs typeface="Copperplate Gothic Bold" panose="020E0705020206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72" y="1227890"/>
            <a:ext cx="634365" cy="151130"/>
          </a:xfrm>
          <a:prstGeom prst="rect">
            <a:avLst/>
          </a:prstGeom>
          <a:ln w="510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030"/>
              </a:lnSpc>
            </a:pPr>
            <a:r>
              <a:rPr sz="1000" i="1" dirty="0">
                <a:latin typeface="Cambria" panose="02040503050406030204"/>
                <a:cs typeface="Cambria" panose="02040503050406030204"/>
              </a:rPr>
              <a:t>t</a:t>
            </a:r>
            <a:r>
              <a:rPr sz="1000" i="1" spc="50" dirty="0"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latin typeface="Copperplate Gothic Bold" panose="020E0705020206020404"/>
                <a:cs typeface="Copperplate Gothic Bold" panose="020E0705020206020404"/>
              </a:rPr>
              <a:t>=</a:t>
            </a:r>
            <a:r>
              <a:rPr sz="1000" spc="15" dirty="0">
                <a:latin typeface="Copperplate Gothic Bold" panose="020E0705020206020404"/>
                <a:cs typeface="Copperplate Gothic Bold" panose="020E0705020206020404"/>
              </a:rPr>
              <a:t> </a:t>
            </a:r>
            <a:r>
              <a:rPr sz="1000" spc="85" dirty="0">
                <a:latin typeface="Bookman Old Style" panose="02050604050505020204"/>
                <a:cs typeface="Bookman Old Style" panose="02050604050505020204"/>
              </a:rPr>
              <a:t>float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30222" y="1375909"/>
            <a:ext cx="129539" cy="48895"/>
            <a:chOff x="1230222" y="1375909"/>
            <a:chExt cx="129539" cy="48895"/>
          </a:xfrm>
        </p:grpSpPr>
        <p:sp>
          <p:nvSpPr>
            <p:cNvPr id="8" name="object 8"/>
            <p:cNvSpPr/>
            <p:nvPr/>
          </p:nvSpPr>
          <p:spPr>
            <a:xfrm>
              <a:off x="1232773" y="142182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60"/>
                  </a:moveTo>
                  <a:lnTo>
                    <a:pt x="0" y="0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32773" y="1378460"/>
              <a:ext cx="124460" cy="43815"/>
            </a:xfrm>
            <a:custGeom>
              <a:avLst/>
              <a:gdLst/>
              <a:ahLst/>
              <a:cxnLst/>
              <a:rect l="l" t="t" r="r" b="b"/>
              <a:pathLst>
                <a:path w="124459" h="43815">
                  <a:moveTo>
                    <a:pt x="0" y="43525"/>
                  </a:moveTo>
                  <a:lnTo>
                    <a:pt x="124246" y="0"/>
                  </a:lnTo>
                </a:path>
              </a:pathLst>
            </a:custGeom>
            <a:ln w="5102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9955" y="1630174"/>
            <a:ext cx="3663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70" dirty="0"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000" b="1" spc="-70" dirty="0">
                <a:latin typeface="Cambria" panose="02040503050406030204"/>
                <a:cs typeface="Cambria" panose="02040503050406030204"/>
              </a:rPr>
              <a:t>id</a:t>
            </a:r>
            <a:r>
              <a:rPr sz="1000" i="1" spc="-70" dirty="0">
                <a:latin typeface="Arial" panose="020B0604020202020204"/>
                <a:cs typeface="Arial" panose="020B0604020202020204"/>
              </a:rPr>
              <a:t>,</a:t>
            </a:r>
            <a:r>
              <a:rPr sz="1000" i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000" spc="25" dirty="0">
                <a:latin typeface="Century Gothic" panose="020B0502020202020204"/>
                <a:cs typeface="Century Gothic" panose="020B0502020202020204"/>
              </a:rPr>
              <a:t>1</a:t>
            </a:r>
            <a:r>
              <a:rPr sz="1000" spc="25" dirty="0">
                <a:latin typeface="Lucida Sans Unicode" panose="020B0602030504020204"/>
                <a:cs typeface="Lucida Sans Unicode" panose="020B0602030504020204"/>
              </a:rPr>
              <a:t>i</a:t>
            </a:r>
            <a:endParaRPr sz="1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72390" y="1497835"/>
            <a:ext cx="214629" cy="150495"/>
          </a:xfrm>
          <a:custGeom>
            <a:avLst/>
            <a:gdLst/>
            <a:ahLst/>
            <a:cxnLst/>
            <a:rect l="l" t="t" r="r" b="b"/>
            <a:pathLst>
              <a:path w="214630" h="150494">
                <a:moveTo>
                  <a:pt x="214400" y="0"/>
                </a:moveTo>
                <a:lnTo>
                  <a:pt x="0" y="150098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18727" y="1953261"/>
            <a:ext cx="634365" cy="151130"/>
          </a:xfrm>
          <a:prstGeom prst="rect">
            <a:avLst/>
          </a:prstGeom>
          <a:ln w="510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030"/>
              </a:lnSpc>
            </a:pPr>
            <a:r>
              <a:rPr sz="1000" i="1" dirty="0">
                <a:latin typeface="Cambria" panose="02040503050406030204"/>
                <a:cs typeface="Cambria" panose="02040503050406030204"/>
              </a:rPr>
              <a:t>t</a:t>
            </a:r>
            <a:r>
              <a:rPr sz="1000" i="1" spc="50" dirty="0"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latin typeface="Copperplate Gothic Bold" panose="020E0705020206020404"/>
                <a:cs typeface="Copperplate Gothic Bold" panose="020E0705020206020404"/>
              </a:rPr>
              <a:t>=</a:t>
            </a:r>
            <a:r>
              <a:rPr sz="1000" spc="15" dirty="0">
                <a:latin typeface="Copperplate Gothic Bold" panose="020E0705020206020404"/>
                <a:cs typeface="Copperplate Gothic Bold" panose="020E0705020206020404"/>
              </a:rPr>
              <a:t> </a:t>
            </a:r>
            <a:r>
              <a:rPr sz="1000" spc="85" dirty="0">
                <a:latin typeface="Bookman Old Style" panose="02050604050505020204"/>
                <a:cs typeface="Bookman Old Style" panose="02050604050505020204"/>
              </a:rPr>
              <a:t>float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87075" y="1826312"/>
            <a:ext cx="94615" cy="129539"/>
            <a:chOff x="587075" y="1826312"/>
            <a:chExt cx="94615" cy="129539"/>
          </a:xfrm>
        </p:grpSpPr>
        <p:sp>
          <p:nvSpPr>
            <p:cNvPr id="14" name="object 14"/>
            <p:cNvSpPr/>
            <p:nvPr/>
          </p:nvSpPr>
          <p:spPr>
            <a:xfrm>
              <a:off x="678428" y="182886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24" y="0"/>
                  </a:moveTo>
                  <a:lnTo>
                    <a:pt x="0" y="0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89626" y="1828863"/>
              <a:ext cx="89535" cy="124460"/>
            </a:xfrm>
            <a:custGeom>
              <a:avLst/>
              <a:gdLst/>
              <a:ahLst/>
              <a:cxnLst/>
              <a:rect l="l" t="t" r="r" b="b"/>
              <a:pathLst>
                <a:path w="89534" h="124460">
                  <a:moveTo>
                    <a:pt x="88926" y="0"/>
                  </a:moveTo>
                  <a:lnTo>
                    <a:pt x="0" y="124397"/>
                  </a:lnTo>
                </a:path>
              </a:pathLst>
            </a:custGeom>
            <a:ln w="5102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510865" y="1630049"/>
            <a:ext cx="12255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opperplate Gothic Bold" panose="020E0705020206020404"/>
                <a:cs typeface="Copperplate Gothic Bold" panose="020E0705020206020404"/>
              </a:rPr>
              <a:t>+</a:t>
            </a:r>
            <a:endParaRPr sz="1000">
              <a:latin typeface="Copperplate Gothic Bold" panose="020E0705020206020404"/>
              <a:cs typeface="Copperplate Gothic Bold" panose="020E07050202060204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28426" y="1497835"/>
            <a:ext cx="268605" cy="188595"/>
          </a:xfrm>
          <a:custGeom>
            <a:avLst/>
            <a:gdLst/>
            <a:ahLst/>
            <a:cxnLst/>
            <a:rect l="l" t="t" r="r" b="b"/>
            <a:pathLst>
              <a:path w="268605" h="188594">
                <a:moveTo>
                  <a:pt x="0" y="0"/>
                </a:moveTo>
                <a:lnTo>
                  <a:pt x="248" y="240"/>
                </a:lnTo>
              </a:path>
              <a:path w="268605" h="188594">
                <a:moveTo>
                  <a:pt x="0" y="0"/>
                </a:moveTo>
                <a:lnTo>
                  <a:pt x="268575" y="188032"/>
                </a:lnTo>
              </a:path>
              <a:path w="268605" h="188594">
                <a:moveTo>
                  <a:pt x="268460" y="187703"/>
                </a:moveTo>
                <a:lnTo>
                  <a:pt x="268575" y="188032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669477" y="1518042"/>
            <a:ext cx="634365" cy="151130"/>
          </a:xfrm>
          <a:prstGeom prst="rect">
            <a:avLst/>
          </a:prstGeom>
          <a:ln w="510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030"/>
              </a:lnSpc>
            </a:pPr>
            <a:r>
              <a:rPr sz="1000" i="1" dirty="0">
                <a:latin typeface="Cambria" panose="02040503050406030204"/>
                <a:cs typeface="Cambria" panose="02040503050406030204"/>
              </a:rPr>
              <a:t>t</a:t>
            </a:r>
            <a:r>
              <a:rPr sz="1000" i="1" spc="50" dirty="0"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latin typeface="Copperplate Gothic Bold" panose="020E0705020206020404"/>
                <a:cs typeface="Copperplate Gothic Bold" panose="020E0705020206020404"/>
              </a:rPr>
              <a:t>=</a:t>
            </a:r>
            <a:r>
              <a:rPr sz="1000" spc="15" dirty="0">
                <a:latin typeface="Copperplate Gothic Bold" panose="020E0705020206020404"/>
                <a:cs typeface="Copperplate Gothic Bold" panose="020E0705020206020404"/>
              </a:rPr>
              <a:t> </a:t>
            </a:r>
            <a:r>
              <a:rPr sz="1000" spc="85" dirty="0">
                <a:latin typeface="Bookman Old Style" panose="02050604050505020204"/>
                <a:cs typeface="Bookman Old Style" panose="02050604050505020204"/>
              </a:rPr>
              <a:t>float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44718" y="1666052"/>
            <a:ext cx="129539" cy="48895"/>
            <a:chOff x="1644718" y="1666052"/>
            <a:chExt cx="129539" cy="48895"/>
          </a:xfrm>
        </p:grpSpPr>
        <p:sp>
          <p:nvSpPr>
            <p:cNvPr id="20" name="object 20"/>
            <p:cNvSpPr/>
            <p:nvPr/>
          </p:nvSpPr>
          <p:spPr>
            <a:xfrm>
              <a:off x="1647270" y="1711969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160"/>
                  </a:moveTo>
                  <a:lnTo>
                    <a:pt x="0" y="0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47270" y="1668603"/>
              <a:ext cx="124460" cy="43815"/>
            </a:xfrm>
            <a:custGeom>
              <a:avLst/>
              <a:gdLst/>
              <a:ahLst/>
              <a:cxnLst/>
              <a:rect l="l" t="t" r="r" b="b"/>
              <a:pathLst>
                <a:path w="124460" h="43814">
                  <a:moveTo>
                    <a:pt x="0" y="43525"/>
                  </a:moveTo>
                  <a:lnTo>
                    <a:pt x="124246" y="0"/>
                  </a:lnTo>
                </a:path>
              </a:pathLst>
            </a:custGeom>
            <a:ln w="5102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974451" y="1920326"/>
            <a:ext cx="3663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70" dirty="0"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000" b="1" spc="-70" dirty="0">
                <a:latin typeface="Cambria" panose="02040503050406030204"/>
                <a:cs typeface="Cambria" panose="02040503050406030204"/>
              </a:rPr>
              <a:t>id</a:t>
            </a:r>
            <a:r>
              <a:rPr sz="1000" i="1" spc="-70" dirty="0">
                <a:latin typeface="Arial" panose="020B0604020202020204"/>
                <a:cs typeface="Arial" panose="020B0604020202020204"/>
              </a:rPr>
              <a:t>,</a:t>
            </a:r>
            <a:r>
              <a:rPr sz="1000" i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000" spc="25" dirty="0">
                <a:latin typeface="Century Gothic" panose="020B0502020202020204"/>
                <a:cs typeface="Century Gothic" panose="020B0502020202020204"/>
              </a:rPr>
              <a:t>2</a:t>
            </a:r>
            <a:r>
              <a:rPr sz="1000" spc="25" dirty="0">
                <a:latin typeface="Lucida Sans Unicode" panose="020B0602030504020204"/>
                <a:cs typeface="Lucida Sans Unicode" panose="020B0602030504020204"/>
              </a:rPr>
              <a:t>i</a:t>
            </a:r>
            <a:endParaRPr sz="1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86887" y="1791009"/>
            <a:ext cx="210185" cy="147320"/>
          </a:xfrm>
          <a:custGeom>
            <a:avLst/>
            <a:gdLst/>
            <a:ahLst/>
            <a:cxnLst/>
            <a:rect l="l" t="t" r="r" b="b"/>
            <a:pathLst>
              <a:path w="210184" h="147319">
                <a:moveTo>
                  <a:pt x="210115" y="0"/>
                </a:moveTo>
                <a:lnTo>
                  <a:pt x="0" y="147067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33232" y="2243404"/>
            <a:ext cx="634365" cy="151130"/>
          </a:xfrm>
          <a:prstGeom prst="rect">
            <a:avLst/>
          </a:prstGeom>
          <a:ln w="510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030"/>
              </a:lnSpc>
            </a:pPr>
            <a:r>
              <a:rPr sz="1000" i="1" dirty="0">
                <a:latin typeface="Cambria" panose="02040503050406030204"/>
                <a:cs typeface="Cambria" panose="02040503050406030204"/>
              </a:rPr>
              <a:t>t</a:t>
            </a:r>
            <a:r>
              <a:rPr sz="1000" i="1" spc="50" dirty="0"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latin typeface="Copperplate Gothic Bold" panose="020E0705020206020404"/>
                <a:cs typeface="Copperplate Gothic Bold" panose="020E0705020206020404"/>
              </a:rPr>
              <a:t>=</a:t>
            </a:r>
            <a:r>
              <a:rPr sz="1000" spc="15" dirty="0">
                <a:latin typeface="Copperplate Gothic Bold" panose="020E0705020206020404"/>
                <a:cs typeface="Copperplate Gothic Bold" panose="020E0705020206020404"/>
              </a:rPr>
              <a:t> </a:t>
            </a:r>
            <a:r>
              <a:rPr sz="1000" spc="85" dirty="0">
                <a:latin typeface="Bookman Old Style" panose="02050604050505020204"/>
                <a:cs typeface="Bookman Old Style" panose="02050604050505020204"/>
              </a:rPr>
              <a:t>float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01580" y="2116464"/>
            <a:ext cx="94615" cy="129539"/>
            <a:chOff x="1001580" y="2116464"/>
            <a:chExt cx="94615" cy="129539"/>
          </a:xfrm>
        </p:grpSpPr>
        <p:sp>
          <p:nvSpPr>
            <p:cNvPr id="26" name="object 26"/>
            <p:cNvSpPr/>
            <p:nvPr/>
          </p:nvSpPr>
          <p:spPr>
            <a:xfrm>
              <a:off x="1092934" y="2119015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24" y="0"/>
                  </a:moveTo>
                  <a:lnTo>
                    <a:pt x="0" y="0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04131" y="2119015"/>
              <a:ext cx="89535" cy="124460"/>
            </a:xfrm>
            <a:custGeom>
              <a:avLst/>
              <a:gdLst/>
              <a:ahLst/>
              <a:cxnLst/>
              <a:rect l="l" t="t" r="r" b="b"/>
              <a:pathLst>
                <a:path w="89534" h="124460">
                  <a:moveTo>
                    <a:pt x="88926" y="0"/>
                  </a:moveTo>
                  <a:lnTo>
                    <a:pt x="0" y="124397"/>
                  </a:lnTo>
                </a:path>
              </a:pathLst>
            </a:custGeom>
            <a:ln w="5102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942048" y="1917979"/>
            <a:ext cx="895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Lucida Sans Unicode" panose="020B0602030504020204"/>
                <a:cs typeface="Lucida Sans Unicode" panose="020B0602030504020204"/>
              </a:rPr>
              <a:t>*</a:t>
            </a:r>
            <a:endParaRPr sz="1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647269" y="1790938"/>
            <a:ext cx="281305" cy="196850"/>
          </a:xfrm>
          <a:custGeom>
            <a:avLst/>
            <a:gdLst/>
            <a:ahLst/>
            <a:cxnLst/>
            <a:rect l="l" t="t" r="r" b="b"/>
            <a:pathLst>
              <a:path w="281305" h="196850">
                <a:moveTo>
                  <a:pt x="0" y="0"/>
                </a:moveTo>
                <a:lnTo>
                  <a:pt x="115" y="320"/>
                </a:lnTo>
              </a:path>
              <a:path w="281305" h="196850">
                <a:moveTo>
                  <a:pt x="0" y="0"/>
                </a:moveTo>
                <a:lnTo>
                  <a:pt x="280906" y="196735"/>
                </a:lnTo>
              </a:path>
              <a:path w="281305" h="196850">
                <a:moveTo>
                  <a:pt x="280763" y="196415"/>
                </a:moveTo>
                <a:lnTo>
                  <a:pt x="280906" y="196735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083973" y="1808185"/>
            <a:ext cx="634365" cy="151130"/>
          </a:xfrm>
          <a:prstGeom prst="rect">
            <a:avLst/>
          </a:prstGeom>
          <a:ln w="510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030"/>
              </a:lnSpc>
            </a:pPr>
            <a:r>
              <a:rPr sz="1000" i="1" dirty="0">
                <a:latin typeface="Cambria" panose="02040503050406030204"/>
                <a:cs typeface="Cambria" panose="02040503050406030204"/>
              </a:rPr>
              <a:t>t</a:t>
            </a:r>
            <a:r>
              <a:rPr sz="1000" i="1" spc="50" dirty="0"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latin typeface="Copperplate Gothic Bold" panose="020E0705020206020404"/>
                <a:cs typeface="Copperplate Gothic Bold" panose="020E0705020206020404"/>
              </a:rPr>
              <a:t>=</a:t>
            </a:r>
            <a:r>
              <a:rPr sz="1000" spc="15" dirty="0">
                <a:latin typeface="Copperplate Gothic Bold" panose="020E0705020206020404"/>
                <a:cs typeface="Copperplate Gothic Bold" panose="020E0705020206020404"/>
              </a:rPr>
              <a:t> </a:t>
            </a:r>
            <a:r>
              <a:rPr sz="1000" spc="85" dirty="0">
                <a:latin typeface="Bookman Old Style" panose="02050604050505020204"/>
                <a:cs typeface="Bookman Old Style" panose="02050604050505020204"/>
              </a:rPr>
              <a:t>float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42537" y="1956203"/>
            <a:ext cx="146050" cy="54610"/>
            <a:chOff x="2042537" y="1956203"/>
            <a:chExt cx="146050" cy="54610"/>
          </a:xfrm>
        </p:grpSpPr>
        <p:sp>
          <p:nvSpPr>
            <p:cNvPr id="32" name="object 32"/>
            <p:cNvSpPr/>
            <p:nvPr/>
          </p:nvSpPr>
          <p:spPr>
            <a:xfrm>
              <a:off x="2045088" y="200795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160"/>
                  </a:moveTo>
                  <a:lnTo>
                    <a:pt x="0" y="0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045088" y="1958755"/>
              <a:ext cx="140970" cy="49530"/>
            </a:xfrm>
            <a:custGeom>
              <a:avLst/>
              <a:gdLst/>
              <a:ahLst/>
              <a:cxnLst/>
              <a:rect l="l" t="t" r="r" b="b"/>
              <a:pathLst>
                <a:path w="140969" h="49530">
                  <a:moveTo>
                    <a:pt x="0" y="49357"/>
                  </a:moveTo>
                  <a:lnTo>
                    <a:pt x="140924" y="0"/>
                  </a:lnTo>
                </a:path>
              </a:pathLst>
            </a:custGeom>
            <a:ln w="5102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388948" y="2210468"/>
            <a:ext cx="3663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70" dirty="0"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000" b="1" spc="-70" dirty="0">
                <a:latin typeface="Cambria" panose="02040503050406030204"/>
                <a:cs typeface="Cambria" panose="02040503050406030204"/>
              </a:rPr>
              <a:t>id</a:t>
            </a:r>
            <a:r>
              <a:rPr sz="1000" i="1" spc="-70" dirty="0">
                <a:latin typeface="Arial" panose="020B0604020202020204"/>
                <a:cs typeface="Arial" panose="020B0604020202020204"/>
              </a:rPr>
              <a:t>,</a:t>
            </a:r>
            <a:r>
              <a:rPr sz="1000" i="1" spc="-90" dirty="0">
                <a:latin typeface="Arial" panose="020B0604020202020204"/>
                <a:cs typeface="Arial" panose="020B0604020202020204"/>
              </a:rPr>
              <a:t> </a:t>
            </a:r>
            <a:r>
              <a:rPr sz="1000" spc="25" dirty="0">
                <a:latin typeface="Century Gothic" panose="020B0502020202020204"/>
                <a:cs typeface="Century Gothic" panose="020B0502020202020204"/>
              </a:rPr>
              <a:t>3</a:t>
            </a:r>
            <a:r>
              <a:rPr sz="1000" spc="25" dirty="0">
                <a:latin typeface="Lucida Sans Unicode" panose="020B0602030504020204"/>
                <a:cs typeface="Lucida Sans Unicode" panose="020B0602030504020204"/>
              </a:rPr>
              <a:t>i</a:t>
            </a:r>
            <a:endParaRPr sz="1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01383" y="2069480"/>
            <a:ext cx="227329" cy="158750"/>
          </a:xfrm>
          <a:custGeom>
            <a:avLst/>
            <a:gdLst/>
            <a:ahLst/>
            <a:cxnLst/>
            <a:rect l="l" t="t" r="r" b="b"/>
            <a:pathLst>
              <a:path w="227330" h="158750">
                <a:moveTo>
                  <a:pt x="226792" y="0"/>
                </a:moveTo>
                <a:lnTo>
                  <a:pt x="0" y="158748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047728" y="2533556"/>
            <a:ext cx="634365" cy="151130"/>
          </a:xfrm>
          <a:prstGeom prst="rect">
            <a:avLst/>
          </a:prstGeom>
          <a:ln w="510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030"/>
              </a:lnSpc>
            </a:pPr>
            <a:r>
              <a:rPr sz="1000" i="1" dirty="0">
                <a:latin typeface="Cambria" panose="02040503050406030204"/>
                <a:cs typeface="Cambria" panose="02040503050406030204"/>
              </a:rPr>
              <a:t>t</a:t>
            </a:r>
            <a:r>
              <a:rPr sz="1000" i="1" spc="50" dirty="0"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latin typeface="Copperplate Gothic Bold" panose="020E0705020206020404"/>
                <a:cs typeface="Copperplate Gothic Bold" panose="020E0705020206020404"/>
              </a:rPr>
              <a:t>=</a:t>
            </a:r>
            <a:r>
              <a:rPr sz="1000" spc="15" dirty="0">
                <a:latin typeface="Copperplate Gothic Bold" panose="020E0705020206020404"/>
                <a:cs typeface="Copperplate Gothic Bold" panose="020E0705020206020404"/>
              </a:rPr>
              <a:t> </a:t>
            </a:r>
            <a:r>
              <a:rPr sz="1000" spc="85" dirty="0">
                <a:latin typeface="Bookman Old Style" panose="02050604050505020204"/>
                <a:cs typeface="Bookman Old Style" panose="02050604050505020204"/>
              </a:rPr>
              <a:t>float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416076" y="2406606"/>
            <a:ext cx="94615" cy="129539"/>
            <a:chOff x="1416076" y="2406606"/>
            <a:chExt cx="94615" cy="129539"/>
          </a:xfrm>
        </p:grpSpPr>
        <p:sp>
          <p:nvSpPr>
            <p:cNvPr id="38" name="object 38"/>
            <p:cNvSpPr/>
            <p:nvPr/>
          </p:nvSpPr>
          <p:spPr>
            <a:xfrm>
              <a:off x="1507430" y="2409158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24" y="0"/>
                  </a:moveTo>
                  <a:lnTo>
                    <a:pt x="0" y="0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418628" y="2409158"/>
              <a:ext cx="89535" cy="124460"/>
            </a:xfrm>
            <a:custGeom>
              <a:avLst/>
              <a:gdLst/>
              <a:ahLst/>
              <a:cxnLst/>
              <a:rect l="l" t="t" r="r" b="b"/>
              <a:pathLst>
                <a:path w="89534" h="124460">
                  <a:moveTo>
                    <a:pt x="88926" y="0"/>
                  </a:moveTo>
                  <a:lnTo>
                    <a:pt x="0" y="124397"/>
                  </a:lnTo>
                </a:path>
              </a:pathLst>
            </a:custGeom>
            <a:ln w="5102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2106228" y="2210344"/>
            <a:ext cx="58991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5" dirty="0"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000" b="1" spc="-55" dirty="0">
                <a:latin typeface="Cambria" panose="02040503050406030204"/>
                <a:cs typeface="Cambria" panose="02040503050406030204"/>
              </a:rPr>
              <a:t>num</a:t>
            </a:r>
            <a:r>
              <a:rPr sz="1000" i="1" spc="-55" dirty="0">
                <a:latin typeface="Arial" panose="020B0604020202020204"/>
                <a:cs typeface="Arial" panose="020B0604020202020204"/>
              </a:rPr>
              <a:t>,</a:t>
            </a:r>
            <a:r>
              <a:rPr sz="1000" i="1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000" spc="-25" dirty="0">
                <a:latin typeface="Century Gothic" panose="020B0502020202020204"/>
                <a:cs typeface="Century Gothic" panose="020B0502020202020204"/>
              </a:rPr>
              <a:t>60</a:t>
            </a:r>
            <a:r>
              <a:rPr sz="1000" spc="-25" dirty="0">
                <a:latin typeface="Lucida Sans Unicode" panose="020B0602030504020204"/>
                <a:cs typeface="Lucida Sans Unicode" panose="020B0602030504020204"/>
              </a:rPr>
              <a:t>i</a:t>
            </a:r>
            <a:endParaRPr sz="1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045088" y="2069418"/>
            <a:ext cx="227329" cy="159385"/>
          </a:xfrm>
          <a:custGeom>
            <a:avLst/>
            <a:gdLst/>
            <a:ahLst/>
            <a:cxnLst/>
            <a:rect l="l" t="t" r="r" b="b"/>
            <a:pathLst>
              <a:path w="227330" h="159385">
                <a:moveTo>
                  <a:pt x="0" y="0"/>
                </a:moveTo>
                <a:lnTo>
                  <a:pt x="142" y="320"/>
                </a:lnTo>
              </a:path>
              <a:path w="227330" h="159385">
                <a:moveTo>
                  <a:pt x="0" y="0"/>
                </a:moveTo>
                <a:lnTo>
                  <a:pt x="227059" y="158935"/>
                </a:lnTo>
              </a:path>
              <a:path w="227330" h="159385">
                <a:moveTo>
                  <a:pt x="226819" y="158766"/>
                </a:moveTo>
                <a:lnTo>
                  <a:pt x="227059" y="158935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2358176" y="2533556"/>
            <a:ext cx="501015" cy="151130"/>
          </a:xfrm>
          <a:prstGeom prst="rect">
            <a:avLst/>
          </a:prstGeom>
          <a:ln w="510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030"/>
              </a:lnSpc>
            </a:pPr>
            <a:r>
              <a:rPr sz="1000" i="1" dirty="0">
                <a:latin typeface="Cambria" panose="02040503050406030204"/>
                <a:cs typeface="Cambria" panose="02040503050406030204"/>
              </a:rPr>
              <a:t>t</a:t>
            </a:r>
            <a:r>
              <a:rPr sz="1000" i="1" spc="50" dirty="0"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latin typeface="Copperplate Gothic Bold" panose="020E0705020206020404"/>
                <a:cs typeface="Copperplate Gothic Bold" panose="020E0705020206020404"/>
              </a:rPr>
              <a:t>=</a:t>
            </a:r>
            <a:r>
              <a:rPr sz="1000" spc="15" dirty="0">
                <a:latin typeface="Copperplate Gothic Bold" panose="020E0705020206020404"/>
                <a:cs typeface="Copperplate Gothic Bold" panose="020E0705020206020404"/>
              </a:rPr>
              <a:t> </a:t>
            </a:r>
            <a:r>
              <a:rPr sz="1000" spc="5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int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462980" y="2406482"/>
            <a:ext cx="94615" cy="130175"/>
            <a:chOff x="2462980" y="2406482"/>
            <a:chExt cx="94615" cy="130175"/>
          </a:xfrm>
        </p:grpSpPr>
        <p:sp>
          <p:nvSpPr>
            <p:cNvPr id="44" name="object 44"/>
            <p:cNvSpPr/>
            <p:nvPr/>
          </p:nvSpPr>
          <p:spPr>
            <a:xfrm>
              <a:off x="2465532" y="240903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0" y="0"/>
                  </a:moveTo>
                  <a:lnTo>
                    <a:pt x="408" y="0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465532" y="2409033"/>
              <a:ext cx="89535" cy="125095"/>
            </a:xfrm>
            <a:custGeom>
              <a:avLst/>
              <a:gdLst/>
              <a:ahLst/>
              <a:cxnLst/>
              <a:rect l="l" t="t" r="r" b="b"/>
              <a:pathLst>
                <a:path w="89535" h="125094">
                  <a:moveTo>
                    <a:pt x="0" y="0"/>
                  </a:moveTo>
                  <a:lnTo>
                    <a:pt x="89175" y="124522"/>
                  </a:lnTo>
                </a:path>
              </a:pathLst>
            </a:custGeom>
            <a:ln w="5102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3020159" y="1499629"/>
          <a:ext cx="1080135" cy="4864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"/>
                <a:gridCol w="499109"/>
                <a:gridCol w="338455"/>
              </a:tblGrid>
              <a:tr h="123189">
                <a:tc>
                  <a:txBody>
                    <a:bodyPr/>
                    <a:lstStyle/>
                    <a:p>
                      <a:pPr algn="ctr">
                        <a:lnSpc>
                          <a:spcPts val="835"/>
                        </a:lnSpc>
                      </a:pPr>
                      <a:r>
                        <a:rPr sz="800" b="1" spc="-25" dirty="0">
                          <a:latin typeface="Cambria" panose="02040503050406030204"/>
                          <a:cs typeface="Cambria" panose="02040503050406030204"/>
                        </a:rPr>
                        <a:t>id</a:t>
                      </a:r>
                      <a:endParaRPr sz="8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835"/>
                        </a:lnSpc>
                      </a:pPr>
                      <a:r>
                        <a:rPr sz="800" i="1" spc="-10" dirty="0">
                          <a:latin typeface="Cambria" panose="02040503050406030204"/>
                          <a:cs typeface="Cambria" panose="02040503050406030204"/>
                        </a:rPr>
                        <a:t>lexeme</a:t>
                      </a:r>
                      <a:endParaRPr sz="8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835"/>
                        </a:lnSpc>
                      </a:pPr>
                      <a:r>
                        <a:rPr sz="800" i="1" spc="-50" dirty="0">
                          <a:latin typeface="Cambria" panose="02040503050406030204"/>
                          <a:cs typeface="Cambria" panose="02040503050406030204"/>
                        </a:rPr>
                        <a:t>t</a:t>
                      </a:r>
                      <a:endParaRPr sz="8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R="27305" algn="ctr">
                        <a:lnSpc>
                          <a:spcPts val="755"/>
                        </a:lnSpc>
                      </a:pPr>
                      <a:r>
                        <a:rPr sz="800" spc="-50" dirty="0">
                          <a:latin typeface="Century Gothic" panose="020B0502020202020204"/>
                          <a:cs typeface="Century Gothic" panose="020B0502020202020204"/>
                        </a:rPr>
                        <a:t>1</a:t>
                      </a:r>
                      <a:endParaRPr sz="800">
                        <a:latin typeface="Century Gothic" panose="020B0502020202020204"/>
                        <a:cs typeface="Century Gothic" panose="020B0502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755"/>
                        </a:lnSpc>
                      </a:pPr>
                      <a:r>
                        <a:rPr sz="800" spc="-10" dirty="0">
                          <a:latin typeface="Bookman Old Style" panose="02050604050505020204"/>
                          <a:cs typeface="Bookman Old Style" panose="02050604050505020204"/>
                        </a:rPr>
                        <a:t>position</a:t>
                      </a:r>
                      <a:endParaRPr sz="8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755"/>
                        </a:lnSpc>
                      </a:pPr>
                      <a:r>
                        <a:rPr sz="800" spc="70" dirty="0">
                          <a:latin typeface="Bookman Old Style" panose="02050604050505020204"/>
                          <a:cs typeface="Bookman Old Style" panose="02050604050505020204"/>
                        </a:rPr>
                        <a:t>float</a:t>
                      </a:r>
                      <a:endParaRPr sz="8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20014">
                <a:tc>
                  <a:txBody>
                    <a:bodyPr/>
                    <a:lstStyle/>
                    <a:p>
                      <a:pPr marR="27305" algn="ctr">
                        <a:lnSpc>
                          <a:spcPts val="850"/>
                        </a:lnSpc>
                      </a:pPr>
                      <a:r>
                        <a:rPr sz="800" spc="-50" dirty="0">
                          <a:latin typeface="Century Gothic" panose="020B0502020202020204"/>
                          <a:cs typeface="Century Gothic" panose="020B0502020202020204"/>
                        </a:rPr>
                        <a:t>2</a:t>
                      </a:r>
                      <a:endParaRPr sz="800">
                        <a:latin typeface="Century Gothic" panose="020B0502020202020204"/>
                        <a:cs typeface="Century Gothic" panose="020B0502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850"/>
                        </a:lnSpc>
                      </a:pPr>
                      <a:r>
                        <a:rPr sz="800" spc="85" dirty="0">
                          <a:latin typeface="Bookman Old Style" panose="02050604050505020204"/>
                          <a:cs typeface="Bookman Old Style" panose="02050604050505020204"/>
                        </a:rPr>
                        <a:t>initial</a:t>
                      </a:r>
                      <a:endParaRPr sz="8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850"/>
                        </a:lnSpc>
                      </a:pPr>
                      <a:r>
                        <a:rPr sz="800" spc="70" dirty="0">
                          <a:latin typeface="Bookman Old Style" panose="02050604050505020204"/>
                          <a:cs typeface="Bookman Old Style" panose="02050604050505020204"/>
                        </a:rPr>
                        <a:t>float</a:t>
                      </a:r>
                      <a:endParaRPr sz="8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4620">
                <a:tc>
                  <a:txBody>
                    <a:bodyPr/>
                    <a:lstStyle/>
                    <a:p>
                      <a:pPr marR="27305" algn="ctr">
                        <a:lnSpc>
                          <a:spcPts val="925"/>
                        </a:lnSpc>
                      </a:pPr>
                      <a:r>
                        <a:rPr sz="800" spc="-50" dirty="0">
                          <a:latin typeface="Century Gothic" panose="020B0502020202020204"/>
                          <a:cs typeface="Century Gothic" panose="020B0502020202020204"/>
                        </a:rPr>
                        <a:t>3</a:t>
                      </a:r>
                      <a:endParaRPr sz="800">
                        <a:latin typeface="Century Gothic" panose="020B0502020202020204"/>
                        <a:cs typeface="Century Gothic" panose="020B0502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925"/>
                        </a:lnSpc>
                      </a:pPr>
                      <a:r>
                        <a:rPr sz="800" spc="-20" dirty="0">
                          <a:latin typeface="Bookman Old Style" panose="02050604050505020204"/>
                          <a:cs typeface="Bookman Old Style" panose="02050604050505020204"/>
                        </a:rPr>
                        <a:t>rate</a:t>
                      </a:r>
                      <a:endParaRPr sz="8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925"/>
                        </a:lnSpc>
                      </a:pPr>
                      <a:r>
                        <a:rPr sz="800" spc="70" dirty="0">
                          <a:latin typeface="Bookman Old Style" panose="02050604050505020204"/>
                          <a:cs typeface="Bookman Old Style" panose="02050604050505020204"/>
                        </a:rPr>
                        <a:t>float</a:t>
                      </a:r>
                      <a:endParaRPr sz="8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7" name="object 47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155620" y="108696"/>
            <a:ext cx="1139825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static</a:t>
            </a:r>
            <a:r>
              <a:rPr sz="1000" b="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b="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type</a:t>
            </a:r>
            <a:r>
              <a:rPr sz="1000" b="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b="0" spc="-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checking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  <p:sp>
        <p:nvSpPr>
          <p:cNvPr id="49" name="object 49"/>
          <p:cNvSpPr txBox="1"/>
          <p:nvPr/>
        </p:nvSpPr>
        <p:spPr>
          <a:xfrm>
            <a:off x="69900" y="182191"/>
            <a:ext cx="4605020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400" b="1" spc="8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Type</a:t>
            </a:r>
            <a:r>
              <a:rPr sz="1400" b="1" spc="33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Checking,</a:t>
            </a:r>
            <a:r>
              <a:rPr sz="1400" b="1" spc="33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5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semantic</a:t>
            </a:r>
            <a:r>
              <a:rPr sz="1400" b="1" spc="33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analysis</a:t>
            </a:r>
            <a:r>
              <a:rPr sz="1400" b="1" spc="34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1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400" b="1" spc="33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resul</a:t>
            </a:r>
            <a:r>
              <a:rPr sz="1400" b="1" spc="-12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1500" spc="-472" baseline="6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a</a:t>
            </a:r>
            <a:endParaRPr sz="1500" baseline="60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623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Abstract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Trees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85" dirty="0"/>
              <a:t>Parse</a:t>
            </a:r>
            <a:r>
              <a:rPr spc="190" dirty="0"/>
              <a:t> </a:t>
            </a:r>
            <a:r>
              <a:rPr spc="-10" dirty="0"/>
              <a:t>Trees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87982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862618"/>
            <a:ext cx="3736340" cy="1149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5275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=&gt;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+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T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>
              <a:lnSpc>
                <a:spcPct val="100000"/>
              </a:lnSpc>
            </a:pPr>
            <a:endParaRPr sz="1000">
              <a:latin typeface="Georgia" panose="02040502050405020303"/>
              <a:cs typeface="Georgia" panose="02040502050405020303"/>
            </a:endParaRPr>
          </a:p>
          <a:p>
            <a:pPr>
              <a:lnSpc>
                <a:spcPct val="100000"/>
              </a:lnSpc>
              <a:spcBef>
                <a:spcPts val="775"/>
              </a:spcBef>
            </a:pPr>
            <a:endParaRPr sz="100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tree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45" dirty="0">
                <a:latin typeface="Palatino Linotype" panose="02040502050505030304"/>
                <a:cs typeface="Palatino Linotype" panose="02040502050505030304"/>
              </a:rPr>
              <a:t>shows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latin typeface="Palatino Linotype" panose="02040502050505030304"/>
                <a:cs typeface="Palatino Linotype" panose="02040502050505030304"/>
              </a:rPr>
              <a:t>grammatical</a:t>
            </a:r>
            <a:r>
              <a:rPr sz="1100" i="1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structure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statement.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436245">
              <a:lnSpc>
                <a:spcPct val="103000"/>
              </a:lnSpc>
              <a:spcBef>
                <a:spcPts val="56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includes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all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symbols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(terminals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and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nonterminals)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40" dirty="0">
                <a:latin typeface="Palatino Linotype" panose="02040502050505030304"/>
                <a:cs typeface="Palatino Linotype" panose="02040502050505030304"/>
              </a:rPr>
              <a:t>were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encountered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during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732051"/>
            <a:ext cx="65201" cy="6520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07959" y="1605063"/>
            <a:ext cx="1353185" cy="137160"/>
          </a:xfrm>
          <a:custGeom>
            <a:avLst/>
            <a:gdLst/>
            <a:ahLst/>
            <a:cxnLst/>
            <a:rect l="l" t="t" r="r" b="b"/>
            <a:pathLst>
              <a:path w="1353185" h="137160">
                <a:moveTo>
                  <a:pt x="1350416" y="0"/>
                </a:moveTo>
                <a:lnTo>
                  <a:pt x="1345981" y="814"/>
                </a:lnTo>
                <a:lnTo>
                  <a:pt x="1329714" y="6629"/>
                </a:lnTo>
                <a:lnTo>
                  <a:pt x="1315569" y="11449"/>
                </a:lnTo>
                <a:lnTo>
                  <a:pt x="1302423" y="15207"/>
                </a:lnTo>
                <a:lnTo>
                  <a:pt x="1286932" y="18759"/>
                </a:lnTo>
                <a:lnTo>
                  <a:pt x="1230486" y="29936"/>
                </a:lnTo>
                <a:lnTo>
                  <a:pt x="1194852" y="37469"/>
                </a:lnTo>
                <a:lnTo>
                  <a:pt x="1120557" y="54616"/>
                </a:lnTo>
                <a:lnTo>
                  <a:pt x="1076998" y="66349"/>
                </a:lnTo>
                <a:lnTo>
                  <a:pt x="1027270" y="81607"/>
                </a:lnTo>
                <a:lnTo>
                  <a:pt x="977113" y="98541"/>
                </a:lnTo>
                <a:lnTo>
                  <a:pt x="932264" y="115301"/>
                </a:lnTo>
                <a:lnTo>
                  <a:pt x="912203" y="123032"/>
                </a:lnTo>
                <a:lnTo>
                  <a:pt x="900053" y="127234"/>
                </a:lnTo>
                <a:lnTo>
                  <a:pt x="893483" y="128427"/>
                </a:lnTo>
                <a:lnTo>
                  <a:pt x="885791" y="128845"/>
                </a:lnTo>
                <a:lnTo>
                  <a:pt x="876728" y="128489"/>
                </a:lnTo>
                <a:lnTo>
                  <a:pt x="828556" y="122917"/>
                </a:lnTo>
                <a:lnTo>
                  <a:pt x="786296" y="116901"/>
                </a:lnTo>
                <a:lnTo>
                  <a:pt x="752663" y="111838"/>
                </a:lnTo>
                <a:lnTo>
                  <a:pt x="727131" y="108247"/>
                </a:lnTo>
                <a:lnTo>
                  <a:pt x="705487" y="105567"/>
                </a:lnTo>
                <a:lnTo>
                  <a:pt x="654080" y="100200"/>
                </a:lnTo>
                <a:lnTo>
                  <a:pt x="587173" y="92540"/>
                </a:lnTo>
                <a:lnTo>
                  <a:pt x="485465" y="80195"/>
                </a:lnTo>
                <a:lnTo>
                  <a:pt x="433745" y="74442"/>
                </a:lnTo>
                <a:lnTo>
                  <a:pt x="387292" y="69873"/>
                </a:lnTo>
                <a:lnTo>
                  <a:pt x="343356" y="66218"/>
                </a:lnTo>
                <a:lnTo>
                  <a:pt x="299188" y="63205"/>
                </a:lnTo>
                <a:lnTo>
                  <a:pt x="199291" y="61755"/>
                </a:lnTo>
                <a:lnTo>
                  <a:pt x="61289" y="61211"/>
                </a:lnTo>
                <a:lnTo>
                  <a:pt x="19940" y="61302"/>
                </a:lnTo>
                <a:lnTo>
                  <a:pt x="3941" y="61878"/>
                </a:lnTo>
                <a:lnTo>
                  <a:pt x="820" y="63083"/>
                </a:lnTo>
                <a:lnTo>
                  <a:pt x="0" y="64616"/>
                </a:lnTo>
                <a:lnTo>
                  <a:pt x="63" y="65729"/>
                </a:lnTo>
                <a:lnTo>
                  <a:pt x="58618" y="69077"/>
                </a:lnTo>
                <a:lnTo>
                  <a:pt x="177600" y="69604"/>
                </a:lnTo>
                <a:lnTo>
                  <a:pt x="258849" y="70450"/>
                </a:lnTo>
                <a:lnTo>
                  <a:pt x="322629" y="73191"/>
                </a:lnTo>
                <a:lnTo>
                  <a:pt x="367490" y="76473"/>
                </a:lnTo>
                <a:lnTo>
                  <a:pt x="416813" y="81039"/>
                </a:lnTo>
                <a:lnTo>
                  <a:pt x="473321" y="87141"/>
                </a:lnTo>
                <a:lnTo>
                  <a:pt x="623387" y="105150"/>
                </a:lnTo>
                <a:lnTo>
                  <a:pt x="698453" y="113069"/>
                </a:lnTo>
                <a:lnTo>
                  <a:pt x="721239" y="115780"/>
                </a:lnTo>
                <a:lnTo>
                  <a:pt x="746184" y="119200"/>
                </a:lnTo>
                <a:lnTo>
                  <a:pt x="809122" y="128414"/>
                </a:lnTo>
                <a:lnTo>
                  <a:pt x="836728" y="132040"/>
                </a:lnTo>
                <a:lnTo>
                  <a:pt x="860412" y="134767"/>
                </a:lnTo>
                <a:lnTo>
                  <a:pt x="878688" y="136411"/>
                </a:lnTo>
                <a:lnTo>
                  <a:pt x="889508" y="136635"/>
                </a:lnTo>
                <a:lnTo>
                  <a:pt x="899779" y="135138"/>
                </a:lnTo>
                <a:lnTo>
                  <a:pt x="912622" y="131185"/>
                </a:lnTo>
                <a:lnTo>
                  <a:pt x="966412" y="110556"/>
                </a:lnTo>
                <a:lnTo>
                  <a:pt x="1004561" y="97160"/>
                </a:lnTo>
                <a:lnTo>
                  <a:pt x="1044829" y="84114"/>
                </a:lnTo>
                <a:lnTo>
                  <a:pt x="1086433" y="71682"/>
                </a:lnTo>
                <a:lnTo>
                  <a:pt x="1168523" y="51234"/>
                </a:lnTo>
                <a:lnTo>
                  <a:pt x="1219672" y="40035"/>
                </a:lnTo>
                <a:lnTo>
                  <a:pt x="1290889" y="25668"/>
                </a:lnTo>
                <a:lnTo>
                  <a:pt x="1305250" y="22288"/>
                </a:lnTo>
                <a:lnTo>
                  <a:pt x="1318635" y="18366"/>
                </a:lnTo>
                <a:lnTo>
                  <a:pt x="1350453" y="7471"/>
                </a:lnTo>
                <a:lnTo>
                  <a:pt x="1352740" y="6057"/>
                </a:lnTo>
                <a:lnTo>
                  <a:pt x="13504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623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Abstract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Trees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0" dirty="0"/>
              <a:t>Abstract</a:t>
            </a:r>
            <a:r>
              <a:rPr spc="190" dirty="0"/>
              <a:t> </a:t>
            </a:r>
            <a:r>
              <a:rPr spc="80" dirty="0"/>
              <a:t>Syntax</a:t>
            </a:r>
            <a:r>
              <a:rPr spc="195" dirty="0"/>
              <a:t> </a:t>
            </a:r>
            <a:r>
              <a:rPr spc="-20" dirty="0"/>
              <a:t>Trees</a:t>
            </a:r>
            <a:endParaRPr spc="-2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022997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439151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835048"/>
            <a:ext cx="65201" cy="6520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70915" y="2176691"/>
            <a:ext cx="52705" cy="500380"/>
            <a:chOff x="570915" y="2176691"/>
            <a:chExt cx="52705" cy="5003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915" y="2176691"/>
              <a:ext cx="52527" cy="525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915" y="2400528"/>
              <a:ext cx="52527" cy="525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2624353"/>
              <a:ext cx="52527" cy="52527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81458" rIns="0" bIns="0" rtlCol="0">
            <a:spAutoFit/>
          </a:bodyPr>
          <a:lstStyle/>
          <a:p>
            <a:pPr marL="314960" marR="63500">
              <a:lnSpc>
                <a:spcPct val="103000"/>
              </a:lnSpc>
              <a:spcBef>
                <a:spcPts val="55"/>
              </a:spcBef>
            </a:pPr>
            <a:r>
              <a:rPr dirty="0"/>
              <a:t>An</a:t>
            </a:r>
            <a:r>
              <a:rPr spc="60" dirty="0"/>
              <a:t> </a:t>
            </a:r>
            <a:r>
              <a:rPr dirty="0"/>
              <a:t>abstract</a:t>
            </a:r>
            <a:r>
              <a:rPr spc="60" dirty="0"/>
              <a:t> </a:t>
            </a:r>
            <a:r>
              <a:rPr dirty="0"/>
              <a:t>syntax</a:t>
            </a:r>
            <a:r>
              <a:rPr spc="65" dirty="0"/>
              <a:t> </a:t>
            </a:r>
            <a:r>
              <a:rPr dirty="0"/>
              <a:t>tree</a:t>
            </a:r>
            <a:r>
              <a:rPr spc="60" dirty="0"/>
              <a:t> </a:t>
            </a:r>
            <a:r>
              <a:rPr dirty="0"/>
              <a:t>(AST)</a:t>
            </a:r>
            <a:r>
              <a:rPr spc="65" dirty="0"/>
              <a:t> </a:t>
            </a:r>
            <a:r>
              <a:rPr spc="-45" dirty="0"/>
              <a:t>shows</a:t>
            </a:r>
            <a:r>
              <a:rPr spc="60" dirty="0"/>
              <a:t> </a:t>
            </a:r>
            <a:r>
              <a:rPr dirty="0"/>
              <a:t>the</a:t>
            </a:r>
            <a:r>
              <a:rPr spc="65" dirty="0"/>
              <a:t> </a:t>
            </a:r>
            <a:r>
              <a:rPr i="1" u="heavy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logical</a:t>
            </a:r>
            <a:r>
              <a:rPr i="1" u="heavy" spc="6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structure</a:t>
            </a:r>
            <a:r>
              <a:rPr u="heavy" spc="6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of</a:t>
            </a:r>
            <a:r>
              <a:rPr u="heavy" spc="6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25" dirty="0">
                <a:uFill>
                  <a:solidFill>
                    <a:srgbClr val="000000"/>
                  </a:solidFill>
                </a:uFill>
              </a:rPr>
              <a:t>th</a:t>
            </a:r>
            <a:r>
              <a:rPr spc="-25" dirty="0"/>
              <a:t>e </a:t>
            </a:r>
            <a:r>
              <a:rPr spc="-10" dirty="0"/>
              <a:t>statement.</a:t>
            </a:r>
            <a:endParaRPr spc="-10" dirty="0"/>
          </a:p>
          <a:p>
            <a:pPr marL="314960" marR="5080">
              <a:lnSpc>
                <a:spcPct val="103000"/>
              </a:lnSpc>
              <a:spcBef>
                <a:spcPts val="570"/>
              </a:spcBef>
            </a:pPr>
            <a:r>
              <a:rPr dirty="0"/>
              <a:t>Each</a:t>
            </a:r>
            <a:r>
              <a:rPr spc="30" dirty="0"/>
              <a:t> </a:t>
            </a:r>
            <a:r>
              <a:rPr spc="-20" dirty="0"/>
              <a:t>node</a:t>
            </a:r>
            <a:r>
              <a:rPr spc="30" dirty="0"/>
              <a:t> </a:t>
            </a:r>
            <a:r>
              <a:rPr spc="-25" dirty="0"/>
              <a:t>represents</a:t>
            </a:r>
            <a:r>
              <a:rPr spc="35" dirty="0"/>
              <a:t> </a:t>
            </a:r>
            <a:r>
              <a:rPr dirty="0"/>
              <a:t>an</a:t>
            </a:r>
            <a:r>
              <a:rPr spc="30" dirty="0"/>
              <a:t> </a:t>
            </a:r>
            <a:r>
              <a:rPr dirty="0"/>
              <a:t>a</a:t>
            </a:r>
            <a:r>
              <a:rPr u="sng" dirty="0">
                <a:uFill>
                  <a:solidFill>
                    <a:srgbClr val="000000"/>
                  </a:solidFill>
                </a:uFill>
              </a:rPr>
              <a:t>ction</a:t>
            </a:r>
            <a:r>
              <a:rPr spc="35" dirty="0"/>
              <a:t> </a:t>
            </a:r>
            <a:r>
              <a:rPr dirty="0"/>
              <a:t>to</a:t>
            </a:r>
            <a:r>
              <a:rPr spc="30" dirty="0"/>
              <a:t> </a:t>
            </a:r>
            <a:r>
              <a:rPr dirty="0"/>
              <a:t>be</a:t>
            </a:r>
            <a:r>
              <a:rPr spc="30" dirty="0"/>
              <a:t> </a:t>
            </a:r>
            <a:r>
              <a:rPr dirty="0"/>
              <a:t>taken</a:t>
            </a:r>
            <a:r>
              <a:rPr spc="35" dirty="0"/>
              <a:t> </a:t>
            </a:r>
            <a:r>
              <a:rPr dirty="0"/>
              <a:t>by</a:t>
            </a:r>
            <a:r>
              <a:rPr spc="30" dirty="0"/>
              <a:t> </a:t>
            </a:r>
            <a:r>
              <a:rPr dirty="0"/>
              <a:t>the</a:t>
            </a:r>
            <a:r>
              <a:rPr spc="35" dirty="0"/>
              <a:t> </a:t>
            </a:r>
            <a:r>
              <a:rPr spc="-30" dirty="0"/>
              <a:t>program</a:t>
            </a:r>
            <a:r>
              <a:rPr spc="30" dirty="0"/>
              <a:t> </a:t>
            </a:r>
            <a:r>
              <a:rPr dirty="0"/>
              <a:t>or</a:t>
            </a:r>
            <a:r>
              <a:rPr spc="35" dirty="0"/>
              <a:t> </a:t>
            </a:r>
            <a:r>
              <a:rPr spc="-25" dirty="0"/>
              <a:t>an </a:t>
            </a:r>
            <a:r>
              <a:rPr dirty="0"/>
              <a:t>object</a:t>
            </a:r>
            <a:r>
              <a:rPr spc="70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be</a:t>
            </a:r>
            <a:r>
              <a:rPr spc="75" dirty="0"/>
              <a:t> </a:t>
            </a:r>
            <a:r>
              <a:rPr dirty="0"/>
              <a:t>acted</a:t>
            </a:r>
            <a:r>
              <a:rPr spc="75" dirty="0"/>
              <a:t> </a:t>
            </a:r>
            <a:r>
              <a:rPr spc="-20" dirty="0"/>
              <a:t>upon.</a:t>
            </a:r>
            <a:endParaRPr spc="-20" dirty="0"/>
          </a:p>
          <a:p>
            <a:pPr marL="314960" marR="165100">
              <a:lnSpc>
                <a:spcPts val="1200"/>
              </a:lnSpc>
              <a:spcBef>
                <a:spcPts val="580"/>
              </a:spcBef>
            </a:pPr>
            <a:r>
              <a:rPr dirty="0"/>
              <a:t>The</a:t>
            </a:r>
            <a:r>
              <a:rPr spc="45" dirty="0"/>
              <a:t> </a:t>
            </a:r>
            <a:r>
              <a:rPr dirty="0"/>
              <a:t>syntax</a:t>
            </a:r>
            <a:r>
              <a:rPr spc="45" dirty="0"/>
              <a:t> </a:t>
            </a:r>
            <a:r>
              <a:rPr dirty="0"/>
              <a:t>tree</a:t>
            </a:r>
            <a:r>
              <a:rPr spc="50" dirty="0"/>
              <a:t> </a:t>
            </a:r>
            <a:r>
              <a:rPr spc="-10" dirty="0"/>
              <a:t>may</a:t>
            </a:r>
            <a:r>
              <a:rPr spc="45" dirty="0"/>
              <a:t> </a:t>
            </a:r>
            <a:r>
              <a:rPr spc="-25" dirty="0"/>
              <a:t>introduce</a:t>
            </a:r>
            <a:r>
              <a:rPr spc="45" dirty="0"/>
              <a:t> </a:t>
            </a:r>
            <a:r>
              <a:rPr spc="-20" dirty="0"/>
              <a:t>operations</a:t>
            </a:r>
            <a:r>
              <a:rPr spc="50" dirty="0"/>
              <a:t> </a:t>
            </a:r>
            <a:r>
              <a:rPr dirty="0"/>
              <a:t>that</a:t>
            </a:r>
            <a:r>
              <a:rPr spc="45" dirty="0"/>
              <a:t> </a:t>
            </a:r>
            <a:r>
              <a:rPr spc="-40" dirty="0"/>
              <a:t>were</a:t>
            </a:r>
            <a:r>
              <a:rPr spc="45" dirty="0"/>
              <a:t> </a:t>
            </a:r>
            <a:r>
              <a:rPr dirty="0"/>
              <a:t>not</a:t>
            </a:r>
            <a:r>
              <a:rPr spc="50" dirty="0"/>
              <a:t> </a:t>
            </a:r>
            <a:r>
              <a:rPr dirty="0"/>
              <a:t>in</a:t>
            </a:r>
            <a:r>
              <a:rPr spc="45" dirty="0"/>
              <a:t> </a:t>
            </a:r>
            <a:r>
              <a:rPr spc="-25" dirty="0"/>
              <a:t>the source</a:t>
            </a:r>
            <a:r>
              <a:rPr spc="15" dirty="0"/>
              <a:t> </a:t>
            </a:r>
            <a:r>
              <a:rPr spc="-10" dirty="0"/>
              <a:t>code</a:t>
            </a:r>
            <a:r>
              <a:rPr spc="15" dirty="0"/>
              <a:t> </a:t>
            </a:r>
            <a:r>
              <a:rPr dirty="0"/>
              <a:t>or</a:t>
            </a:r>
            <a:r>
              <a:rPr spc="15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10" dirty="0"/>
              <a:t>grammar.</a:t>
            </a:r>
            <a:endParaRPr spc="-10" dirty="0"/>
          </a:p>
          <a:p>
            <a:pPr marL="591820">
              <a:lnSpc>
                <a:spcPct val="100000"/>
              </a:lnSpc>
              <a:spcBef>
                <a:spcPts val="150"/>
              </a:spcBef>
            </a:pPr>
            <a:r>
              <a:rPr sz="1000" spc="-30" dirty="0"/>
              <a:t>Dereferencing</a:t>
            </a:r>
            <a:r>
              <a:rPr sz="1000" spc="90" dirty="0"/>
              <a:t> </a:t>
            </a:r>
            <a:r>
              <a:rPr sz="1000" spc="-10" dirty="0"/>
              <a:t>operations.</a:t>
            </a:r>
            <a:endParaRPr sz="1000"/>
          </a:p>
          <a:p>
            <a:pPr marL="591820" marR="2339340">
              <a:lnSpc>
                <a:spcPct val="147000"/>
              </a:lnSpc>
            </a:pPr>
            <a:r>
              <a:rPr sz="1000" spc="-10" dirty="0"/>
              <a:t>Type-</a:t>
            </a:r>
            <a:r>
              <a:rPr sz="1000" dirty="0"/>
              <a:t>casting</a:t>
            </a:r>
            <a:r>
              <a:rPr sz="1000" spc="30" dirty="0"/>
              <a:t> </a:t>
            </a:r>
            <a:r>
              <a:rPr sz="1000" spc="-25" dirty="0"/>
              <a:t>operations. </a:t>
            </a:r>
            <a:r>
              <a:rPr sz="1000" dirty="0"/>
              <a:t>Jump</a:t>
            </a:r>
            <a:r>
              <a:rPr sz="1000" spc="100" dirty="0"/>
              <a:t> </a:t>
            </a:r>
            <a:r>
              <a:rPr sz="1000" spc="-10" dirty="0"/>
              <a:t>statements.</a:t>
            </a:r>
            <a:endParaRPr sz="1000"/>
          </a:p>
        </p:txBody>
      </p:sp>
      <p:sp>
        <p:nvSpPr>
          <p:cNvPr id="13" name="object 13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5264" y="2050249"/>
            <a:ext cx="545465" cy="701675"/>
          </a:xfrm>
          <a:custGeom>
            <a:avLst/>
            <a:gdLst/>
            <a:ahLst/>
            <a:cxnLst/>
            <a:rect l="l" t="t" r="r" b="b"/>
            <a:pathLst>
              <a:path w="545465" h="701675">
                <a:moveTo>
                  <a:pt x="412356" y="252133"/>
                </a:moveTo>
                <a:lnTo>
                  <a:pt x="359816" y="269760"/>
                </a:lnTo>
                <a:lnTo>
                  <a:pt x="321056" y="292493"/>
                </a:lnTo>
                <a:lnTo>
                  <a:pt x="288480" y="316077"/>
                </a:lnTo>
                <a:lnTo>
                  <a:pt x="255892" y="344170"/>
                </a:lnTo>
                <a:lnTo>
                  <a:pt x="223418" y="376643"/>
                </a:lnTo>
                <a:lnTo>
                  <a:pt x="191223" y="413372"/>
                </a:lnTo>
                <a:lnTo>
                  <a:pt x="174625" y="433197"/>
                </a:lnTo>
                <a:lnTo>
                  <a:pt x="164541" y="443903"/>
                </a:lnTo>
                <a:lnTo>
                  <a:pt x="157886" y="448284"/>
                </a:lnTo>
                <a:lnTo>
                  <a:pt x="151574" y="449122"/>
                </a:lnTo>
                <a:lnTo>
                  <a:pt x="147459" y="448525"/>
                </a:lnTo>
                <a:lnTo>
                  <a:pt x="142341" y="446595"/>
                </a:lnTo>
                <a:lnTo>
                  <a:pt x="135712" y="443077"/>
                </a:lnTo>
                <a:lnTo>
                  <a:pt x="127063" y="437756"/>
                </a:lnTo>
                <a:lnTo>
                  <a:pt x="115658" y="431279"/>
                </a:lnTo>
                <a:lnTo>
                  <a:pt x="104267" y="426796"/>
                </a:lnTo>
                <a:lnTo>
                  <a:pt x="91668" y="423926"/>
                </a:lnTo>
                <a:lnTo>
                  <a:pt x="76644" y="422287"/>
                </a:lnTo>
                <a:lnTo>
                  <a:pt x="67271" y="421652"/>
                </a:lnTo>
                <a:lnTo>
                  <a:pt x="65455" y="421805"/>
                </a:lnTo>
                <a:lnTo>
                  <a:pt x="61442" y="426631"/>
                </a:lnTo>
                <a:lnTo>
                  <a:pt x="64490" y="428091"/>
                </a:lnTo>
                <a:lnTo>
                  <a:pt x="75907" y="428904"/>
                </a:lnTo>
                <a:lnTo>
                  <a:pt x="90766" y="430479"/>
                </a:lnTo>
                <a:lnTo>
                  <a:pt x="102692" y="433158"/>
                </a:lnTo>
                <a:lnTo>
                  <a:pt x="113474" y="437476"/>
                </a:lnTo>
                <a:lnTo>
                  <a:pt x="136931" y="451002"/>
                </a:lnTo>
                <a:lnTo>
                  <a:pt x="146240" y="454812"/>
                </a:lnTo>
                <a:lnTo>
                  <a:pt x="192532" y="421246"/>
                </a:lnTo>
                <a:lnTo>
                  <a:pt x="228625" y="380174"/>
                </a:lnTo>
                <a:lnTo>
                  <a:pt x="262674" y="346138"/>
                </a:lnTo>
                <a:lnTo>
                  <a:pt x="296506" y="317449"/>
                </a:lnTo>
                <a:lnTo>
                  <a:pt x="331939" y="292442"/>
                </a:lnTo>
                <a:lnTo>
                  <a:pt x="369316" y="272592"/>
                </a:lnTo>
                <a:lnTo>
                  <a:pt x="408520" y="259130"/>
                </a:lnTo>
                <a:lnTo>
                  <a:pt x="411581" y="258381"/>
                </a:lnTo>
                <a:lnTo>
                  <a:pt x="412356" y="257657"/>
                </a:lnTo>
                <a:lnTo>
                  <a:pt x="412356" y="252133"/>
                </a:lnTo>
                <a:close/>
              </a:path>
              <a:path w="545465" h="701675">
                <a:moveTo>
                  <a:pt x="521144" y="3898"/>
                </a:moveTo>
                <a:lnTo>
                  <a:pt x="517436" y="2641"/>
                </a:lnTo>
                <a:lnTo>
                  <a:pt x="505294" y="889"/>
                </a:lnTo>
                <a:lnTo>
                  <a:pt x="491744" y="292"/>
                </a:lnTo>
                <a:lnTo>
                  <a:pt x="467385" y="0"/>
                </a:lnTo>
                <a:lnTo>
                  <a:pt x="441210" y="50"/>
                </a:lnTo>
                <a:lnTo>
                  <a:pt x="394436" y="3124"/>
                </a:lnTo>
                <a:lnTo>
                  <a:pt x="344373" y="14770"/>
                </a:lnTo>
                <a:lnTo>
                  <a:pt x="286702" y="44145"/>
                </a:lnTo>
                <a:lnTo>
                  <a:pt x="253047" y="70231"/>
                </a:lnTo>
                <a:lnTo>
                  <a:pt x="220091" y="103339"/>
                </a:lnTo>
                <a:lnTo>
                  <a:pt x="186245" y="144868"/>
                </a:lnTo>
                <a:lnTo>
                  <a:pt x="152438" y="193433"/>
                </a:lnTo>
                <a:lnTo>
                  <a:pt x="123825" y="243395"/>
                </a:lnTo>
                <a:lnTo>
                  <a:pt x="115189" y="259778"/>
                </a:lnTo>
                <a:lnTo>
                  <a:pt x="109524" y="269786"/>
                </a:lnTo>
                <a:lnTo>
                  <a:pt x="105918" y="274916"/>
                </a:lnTo>
                <a:lnTo>
                  <a:pt x="103454" y="276682"/>
                </a:lnTo>
                <a:lnTo>
                  <a:pt x="100876" y="277368"/>
                </a:lnTo>
                <a:lnTo>
                  <a:pt x="99720" y="276021"/>
                </a:lnTo>
                <a:lnTo>
                  <a:pt x="91935" y="263245"/>
                </a:lnTo>
                <a:lnTo>
                  <a:pt x="76009" y="239382"/>
                </a:lnTo>
                <a:lnTo>
                  <a:pt x="41694" y="198704"/>
                </a:lnTo>
                <a:lnTo>
                  <a:pt x="5613" y="174409"/>
                </a:lnTo>
                <a:lnTo>
                  <a:pt x="2552" y="173901"/>
                </a:lnTo>
                <a:lnTo>
                  <a:pt x="419" y="174726"/>
                </a:lnTo>
                <a:lnTo>
                  <a:pt x="0" y="179057"/>
                </a:lnTo>
                <a:lnTo>
                  <a:pt x="2057" y="179070"/>
                </a:lnTo>
                <a:lnTo>
                  <a:pt x="6883" y="181190"/>
                </a:lnTo>
                <a:lnTo>
                  <a:pt x="44577" y="210223"/>
                </a:lnTo>
                <a:lnTo>
                  <a:pt x="73101" y="246100"/>
                </a:lnTo>
                <a:lnTo>
                  <a:pt x="91719" y="275590"/>
                </a:lnTo>
                <a:lnTo>
                  <a:pt x="98412" y="284022"/>
                </a:lnTo>
                <a:lnTo>
                  <a:pt x="127876" y="250672"/>
                </a:lnTo>
                <a:lnTo>
                  <a:pt x="153289" y="205473"/>
                </a:lnTo>
                <a:lnTo>
                  <a:pt x="183210" y="160743"/>
                </a:lnTo>
                <a:lnTo>
                  <a:pt x="215519" y="119380"/>
                </a:lnTo>
                <a:lnTo>
                  <a:pt x="248132" y="84328"/>
                </a:lnTo>
                <a:lnTo>
                  <a:pt x="278561" y="58356"/>
                </a:lnTo>
                <a:lnTo>
                  <a:pt x="310515" y="37566"/>
                </a:lnTo>
                <a:lnTo>
                  <a:pt x="376580" y="12852"/>
                </a:lnTo>
                <a:lnTo>
                  <a:pt x="428802" y="7251"/>
                </a:lnTo>
                <a:lnTo>
                  <a:pt x="477494" y="6375"/>
                </a:lnTo>
                <a:lnTo>
                  <a:pt x="491528" y="6451"/>
                </a:lnTo>
                <a:lnTo>
                  <a:pt x="500697" y="6921"/>
                </a:lnTo>
                <a:lnTo>
                  <a:pt x="513969" y="8890"/>
                </a:lnTo>
                <a:lnTo>
                  <a:pt x="519442" y="9410"/>
                </a:lnTo>
                <a:lnTo>
                  <a:pt x="520649" y="8661"/>
                </a:lnTo>
                <a:lnTo>
                  <a:pt x="521144" y="7429"/>
                </a:lnTo>
                <a:lnTo>
                  <a:pt x="521144" y="3898"/>
                </a:lnTo>
                <a:close/>
              </a:path>
              <a:path w="545465" h="701675">
                <a:moveTo>
                  <a:pt x="545160" y="419976"/>
                </a:moveTo>
                <a:lnTo>
                  <a:pt x="544804" y="419074"/>
                </a:lnTo>
                <a:lnTo>
                  <a:pt x="543331" y="418211"/>
                </a:lnTo>
                <a:lnTo>
                  <a:pt x="538467" y="417728"/>
                </a:lnTo>
                <a:lnTo>
                  <a:pt x="511060" y="417563"/>
                </a:lnTo>
                <a:lnTo>
                  <a:pt x="474700" y="418236"/>
                </a:lnTo>
                <a:lnTo>
                  <a:pt x="425996" y="425043"/>
                </a:lnTo>
                <a:lnTo>
                  <a:pt x="387870" y="434492"/>
                </a:lnTo>
                <a:lnTo>
                  <a:pt x="345516" y="452843"/>
                </a:lnTo>
                <a:lnTo>
                  <a:pt x="300507" y="477456"/>
                </a:lnTo>
                <a:lnTo>
                  <a:pt x="258406" y="506882"/>
                </a:lnTo>
                <a:lnTo>
                  <a:pt x="221818" y="540334"/>
                </a:lnTo>
                <a:lnTo>
                  <a:pt x="196176" y="569125"/>
                </a:lnTo>
                <a:lnTo>
                  <a:pt x="155105" y="631571"/>
                </a:lnTo>
                <a:lnTo>
                  <a:pt x="137756" y="668172"/>
                </a:lnTo>
                <a:lnTo>
                  <a:pt x="132499" y="679754"/>
                </a:lnTo>
                <a:lnTo>
                  <a:pt x="128168" y="687730"/>
                </a:lnTo>
                <a:lnTo>
                  <a:pt x="124536" y="692467"/>
                </a:lnTo>
                <a:lnTo>
                  <a:pt x="121335" y="694347"/>
                </a:lnTo>
                <a:lnTo>
                  <a:pt x="118249" y="693750"/>
                </a:lnTo>
                <a:lnTo>
                  <a:pt x="113372" y="690778"/>
                </a:lnTo>
                <a:lnTo>
                  <a:pt x="106095" y="684974"/>
                </a:lnTo>
                <a:lnTo>
                  <a:pt x="95808" y="675944"/>
                </a:lnTo>
                <a:lnTo>
                  <a:pt x="76644" y="660247"/>
                </a:lnTo>
                <a:lnTo>
                  <a:pt x="59448" y="649859"/>
                </a:lnTo>
                <a:lnTo>
                  <a:pt x="43141" y="644245"/>
                </a:lnTo>
                <a:lnTo>
                  <a:pt x="26644" y="642886"/>
                </a:lnTo>
                <a:lnTo>
                  <a:pt x="17640" y="643267"/>
                </a:lnTo>
                <a:lnTo>
                  <a:pt x="17640" y="648627"/>
                </a:lnTo>
                <a:lnTo>
                  <a:pt x="28575" y="649338"/>
                </a:lnTo>
                <a:lnTo>
                  <a:pt x="44958" y="651789"/>
                </a:lnTo>
                <a:lnTo>
                  <a:pt x="60312" y="657885"/>
                </a:lnTo>
                <a:lnTo>
                  <a:pt x="77063" y="668909"/>
                </a:lnTo>
                <a:lnTo>
                  <a:pt x="97675" y="686168"/>
                </a:lnTo>
                <a:lnTo>
                  <a:pt x="108381" y="695464"/>
                </a:lnTo>
                <a:lnTo>
                  <a:pt x="115150" y="700100"/>
                </a:lnTo>
                <a:lnTo>
                  <a:pt x="161505" y="634415"/>
                </a:lnTo>
                <a:lnTo>
                  <a:pt x="180035" y="602894"/>
                </a:lnTo>
                <a:lnTo>
                  <a:pt x="225742" y="546265"/>
                </a:lnTo>
                <a:lnTo>
                  <a:pt x="279755" y="499541"/>
                </a:lnTo>
                <a:lnTo>
                  <a:pt x="345655" y="460679"/>
                </a:lnTo>
                <a:lnTo>
                  <a:pt x="381914" y="444131"/>
                </a:lnTo>
                <a:lnTo>
                  <a:pt x="436664" y="429895"/>
                </a:lnTo>
                <a:lnTo>
                  <a:pt x="485546" y="424510"/>
                </a:lnTo>
                <a:lnTo>
                  <a:pt x="537768" y="423672"/>
                </a:lnTo>
                <a:lnTo>
                  <a:pt x="542328" y="423176"/>
                </a:lnTo>
                <a:lnTo>
                  <a:pt x="544093" y="422351"/>
                </a:lnTo>
                <a:lnTo>
                  <a:pt x="544830" y="421462"/>
                </a:lnTo>
                <a:lnTo>
                  <a:pt x="545160" y="4199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7_ What is SDT(Syntax Directed Translation) &amp; its Applications _ Semantic Analysis - 0-2-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60833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623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Abstract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Trees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80" dirty="0"/>
              <a:t>Syntax</a:t>
            </a:r>
            <a:r>
              <a:rPr spc="245" dirty="0"/>
              <a:t> </a:t>
            </a:r>
            <a:r>
              <a:rPr dirty="0"/>
              <a:t>Trees</a:t>
            </a:r>
            <a:r>
              <a:rPr spc="245" dirty="0"/>
              <a:t> </a:t>
            </a:r>
            <a:r>
              <a:rPr spc="55" dirty="0"/>
              <a:t>vs.</a:t>
            </a:r>
            <a:r>
              <a:rPr spc="445" dirty="0"/>
              <a:t> </a:t>
            </a:r>
            <a:r>
              <a:rPr spc="85" dirty="0"/>
              <a:t>Parse</a:t>
            </a:r>
            <a:r>
              <a:rPr spc="245" dirty="0"/>
              <a:t> </a:t>
            </a:r>
            <a:r>
              <a:rPr spc="-20" dirty="0"/>
              <a:t>Trees</a:t>
            </a:r>
            <a:endParaRPr spc="-20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864742"/>
            <a:ext cx="4483735" cy="2100580"/>
            <a:chOff x="87743" y="864742"/>
            <a:chExt cx="4483735" cy="21005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009827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863634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850933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864742"/>
              <a:ext cx="50800" cy="199889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054087"/>
              <a:ext cx="4432935" cy="1860550"/>
            </a:xfrm>
            <a:custGeom>
              <a:avLst/>
              <a:gdLst/>
              <a:ahLst/>
              <a:cxnLst/>
              <a:rect l="l" t="t" r="r" b="b"/>
              <a:pathLst>
                <a:path w="4432935" h="1860550">
                  <a:moveTo>
                    <a:pt x="4432567" y="0"/>
                  </a:moveTo>
                  <a:lnTo>
                    <a:pt x="0" y="0"/>
                  </a:lnTo>
                  <a:lnTo>
                    <a:pt x="0" y="1809546"/>
                  </a:lnTo>
                  <a:lnTo>
                    <a:pt x="4008" y="1829271"/>
                  </a:lnTo>
                  <a:lnTo>
                    <a:pt x="14922" y="1845424"/>
                  </a:lnTo>
                  <a:lnTo>
                    <a:pt x="31075" y="1856338"/>
                  </a:lnTo>
                  <a:lnTo>
                    <a:pt x="50800" y="1860347"/>
                  </a:lnTo>
                  <a:lnTo>
                    <a:pt x="4381767" y="1860347"/>
                  </a:lnTo>
                  <a:lnTo>
                    <a:pt x="4401492" y="1856338"/>
                  </a:lnTo>
                  <a:lnTo>
                    <a:pt x="4417644" y="1845424"/>
                  </a:lnTo>
                  <a:lnTo>
                    <a:pt x="4428558" y="1829271"/>
                  </a:lnTo>
                  <a:lnTo>
                    <a:pt x="4432567" y="180954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902843"/>
              <a:ext cx="0" cy="1979930"/>
            </a:xfrm>
            <a:custGeom>
              <a:avLst/>
              <a:gdLst/>
              <a:ahLst/>
              <a:cxnLst/>
              <a:rect l="l" t="t" r="r" b="b"/>
              <a:pathLst>
                <a:path h="1979930">
                  <a:moveTo>
                    <a:pt x="0" y="19798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89014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87744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86474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109357"/>
              <a:ext cx="65201" cy="6520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5844" y="763001"/>
            <a:ext cx="2635885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28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(Syntax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Trees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Parse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Trees)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Consider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statement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u="heavy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u="heavy" spc="29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u="heavy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=</a:t>
            </a:r>
            <a:r>
              <a:rPr sz="1100" u="heavy" spc="29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u="heavy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2*b</a:t>
            </a:r>
            <a:r>
              <a:rPr sz="1100" u="heavy" spc="30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u="heavy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+</a:t>
            </a:r>
            <a:r>
              <a:rPr sz="1100" u="heavy" spc="29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u="heavy" spc="16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c;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53108" y="1605691"/>
            <a:ext cx="2762250" cy="1031875"/>
            <a:chOff x="1053108" y="1605691"/>
            <a:chExt cx="2762250" cy="1031875"/>
          </a:xfrm>
        </p:grpSpPr>
        <p:sp>
          <p:nvSpPr>
            <p:cNvPr id="18" name="object 18"/>
            <p:cNvSpPr/>
            <p:nvPr/>
          </p:nvSpPr>
          <p:spPr>
            <a:xfrm>
              <a:off x="1191856" y="2190209"/>
              <a:ext cx="822960" cy="137160"/>
            </a:xfrm>
            <a:custGeom>
              <a:avLst/>
              <a:gdLst/>
              <a:ahLst/>
              <a:cxnLst/>
              <a:rect l="l" t="t" r="r" b="b"/>
              <a:pathLst>
                <a:path w="822960" h="137160">
                  <a:moveTo>
                    <a:pt x="548639" y="0"/>
                  </a:moveTo>
                  <a:lnTo>
                    <a:pt x="548639" y="137159"/>
                  </a:lnTo>
                  <a:lnTo>
                    <a:pt x="822959" y="137159"/>
                  </a:lnTo>
                  <a:lnTo>
                    <a:pt x="822959" y="0"/>
                  </a:lnTo>
                  <a:lnTo>
                    <a:pt x="548639" y="0"/>
                  </a:lnTo>
                  <a:close/>
                </a:path>
                <a:path w="822960" h="137160">
                  <a:moveTo>
                    <a:pt x="308609" y="0"/>
                  </a:moveTo>
                  <a:lnTo>
                    <a:pt x="308609" y="137159"/>
                  </a:lnTo>
                  <a:lnTo>
                    <a:pt x="514349" y="137159"/>
                  </a:lnTo>
                  <a:lnTo>
                    <a:pt x="514349" y="0"/>
                  </a:lnTo>
                  <a:lnTo>
                    <a:pt x="308609" y="0"/>
                  </a:lnTo>
                  <a:close/>
                </a:path>
                <a:path w="822960" h="137160">
                  <a:moveTo>
                    <a:pt x="0" y="0"/>
                  </a:moveTo>
                  <a:lnTo>
                    <a:pt x="0" y="137159"/>
                  </a:lnTo>
                  <a:lnTo>
                    <a:pt x="274319" y="137159"/>
                  </a:lnTo>
                  <a:lnTo>
                    <a:pt x="274319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54696" y="1607279"/>
              <a:ext cx="274320" cy="137160"/>
            </a:xfrm>
            <a:custGeom>
              <a:avLst/>
              <a:gdLst/>
              <a:ahLst/>
              <a:cxnLst/>
              <a:rect l="l" t="t" r="r" b="b"/>
              <a:pathLst>
                <a:path w="274319" h="137160">
                  <a:moveTo>
                    <a:pt x="274319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274319" y="137159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54696" y="1607279"/>
              <a:ext cx="2434590" cy="1028700"/>
            </a:xfrm>
            <a:custGeom>
              <a:avLst/>
              <a:gdLst/>
              <a:ahLst/>
              <a:cxnLst/>
              <a:rect l="l" t="t" r="r" b="b"/>
              <a:pathLst>
                <a:path w="2434590" h="1028700">
                  <a:moveTo>
                    <a:pt x="0" y="0"/>
                  </a:moveTo>
                  <a:lnTo>
                    <a:pt x="0" y="137159"/>
                  </a:lnTo>
                  <a:lnTo>
                    <a:pt x="274319" y="137159"/>
                  </a:lnTo>
                  <a:lnTo>
                    <a:pt x="274319" y="0"/>
                  </a:lnTo>
                  <a:lnTo>
                    <a:pt x="0" y="0"/>
                  </a:lnTo>
                  <a:close/>
                </a:path>
                <a:path w="2434590" h="1028700">
                  <a:moveTo>
                    <a:pt x="2228849" y="891539"/>
                  </a:moveTo>
                  <a:lnTo>
                    <a:pt x="2228849" y="1028699"/>
                  </a:lnTo>
                  <a:lnTo>
                    <a:pt x="2434589" y="1028699"/>
                  </a:lnTo>
                  <a:lnTo>
                    <a:pt x="2434589" y="891539"/>
                  </a:lnTo>
                  <a:lnTo>
                    <a:pt x="2228849" y="8915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609301" y="2207354"/>
              <a:ext cx="205740" cy="137160"/>
            </a:xfrm>
            <a:custGeom>
              <a:avLst/>
              <a:gdLst/>
              <a:ahLst/>
              <a:cxnLst/>
              <a:rect l="l" t="t" r="r" b="b"/>
              <a:pathLst>
                <a:path w="205739" h="137160">
                  <a:moveTo>
                    <a:pt x="205739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205739" y="137159"/>
                  </a:lnTo>
                  <a:lnTo>
                    <a:pt x="205739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586191" y="1315814"/>
            <a:ext cx="274320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210"/>
              </a:spcBef>
            </a:pPr>
            <a:r>
              <a:rPr sz="550" i="1" spc="-20" dirty="0">
                <a:latin typeface="Arial" panose="020B0604020202020204"/>
                <a:cs typeface="Arial" panose="020B0604020202020204"/>
              </a:rPr>
              <a:t>stmt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91856" y="2190209"/>
            <a:ext cx="274320" cy="137160"/>
          </a:xfrm>
          <a:prstGeom prst="rect">
            <a:avLst/>
          </a:prstGeom>
          <a:solidFill>
            <a:srgbClr val="FFBF00"/>
          </a:solidFill>
        </p:spPr>
        <p:txBody>
          <a:bodyPr vert="horz" wrap="square" lIns="0" tIns="2667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210"/>
              </a:spcBef>
            </a:pPr>
            <a:r>
              <a:rPr sz="550" i="1" spc="-20" dirty="0">
                <a:latin typeface="Arial" panose="020B0604020202020204"/>
                <a:cs typeface="Arial" panose="020B0604020202020204"/>
              </a:rPr>
              <a:t>expr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34781" y="2481674"/>
            <a:ext cx="280035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29540">
              <a:lnSpc>
                <a:spcPct val="100000"/>
              </a:lnSpc>
              <a:spcBef>
                <a:spcPts val="210"/>
              </a:spcBef>
            </a:pPr>
            <a:r>
              <a:rPr sz="550" b="1" spc="-25" dirty="0">
                <a:latin typeface="Arial" panose="020B0604020202020204"/>
                <a:cs typeface="Arial" panose="020B0604020202020204"/>
              </a:rPr>
              <a:t>id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91856" y="2481674"/>
            <a:ext cx="280035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210"/>
              </a:spcBef>
            </a:pPr>
            <a:r>
              <a:rPr sz="550" b="1" spc="-25" dirty="0">
                <a:latin typeface="Arial" panose="020B0604020202020204"/>
                <a:cs typeface="Arial" panose="020B0604020202020204"/>
              </a:rPr>
              <a:t>num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0466" y="2190209"/>
            <a:ext cx="205740" cy="137160"/>
          </a:xfrm>
          <a:prstGeom prst="rect">
            <a:avLst/>
          </a:prstGeom>
          <a:solidFill>
            <a:srgbClr val="FFBF00"/>
          </a:solidFill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550" spc="-50" dirty="0">
                <a:latin typeface="Courier New" panose="02070309020205020404"/>
                <a:cs typeface="Courier New" panose="02070309020205020404"/>
              </a:rPr>
              <a:t>*</a:t>
            </a:r>
            <a:endParaRPr sz="5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40496" y="2190209"/>
            <a:ext cx="274320" cy="137160"/>
          </a:xfrm>
          <a:prstGeom prst="rect">
            <a:avLst/>
          </a:prstGeom>
          <a:solidFill>
            <a:srgbClr val="FFBF00"/>
          </a:solidFill>
        </p:spPr>
        <p:txBody>
          <a:bodyPr vert="horz" wrap="square" lIns="0" tIns="2667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210"/>
              </a:spcBef>
            </a:pPr>
            <a:r>
              <a:rPr sz="550" i="1" spc="-20" dirty="0">
                <a:latin typeface="Arial" panose="020B0604020202020204"/>
                <a:cs typeface="Arial" panose="020B0604020202020204"/>
              </a:rPr>
              <a:t>expr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2081967" y="1897315"/>
          <a:ext cx="353695" cy="42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"/>
                <a:gridCol w="137160"/>
              </a:tblGrid>
              <a:tr h="136525">
                <a:tc gridSpan="2"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550" i="1" spc="-20" dirty="0">
                          <a:latin typeface="Arial" panose="020B0604020202020204"/>
                          <a:cs typeface="Arial" panose="020B0604020202020204"/>
                        </a:rPr>
                        <a:t>expr</a:t>
                      </a:r>
                      <a:endParaRPr sz="5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66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153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6525">
                <a:tc gridSpan="2"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550" b="1" spc="-25" dirty="0">
                          <a:latin typeface="Arial" panose="020B0604020202020204"/>
                          <a:cs typeface="Arial" panose="020B0604020202020204"/>
                        </a:rPr>
                        <a:t>id</a:t>
                      </a:r>
                      <a:endParaRPr sz="5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66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29" name="object 29"/>
          <p:cNvSpPr txBox="1"/>
          <p:nvPr/>
        </p:nvSpPr>
        <p:spPr>
          <a:xfrm>
            <a:off x="1054696" y="1898744"/>
            <a:ext cx="274320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550" b="1" spc="-25" dirty="0">
                <a:latin typeface="Arial" panose="020B0604020202020204"/>
                <a:cs typeface="Arial" panose="020B0604020202020204"/>
              </a:rPr>
              <a:t>id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49031" y="1607279"/>
            <a:ext cx="205740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550" spc="-50" dirty="0">
                <a:latin typeface="Courier New" panose="02070309020205020404"/>
                <a:cs typeface="Courier New" panose="02070309020205020404"/>
              </a:rPr>
              <a:t>=</a:t>
            </a:r>
            <a:endParaRPr sz="5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91931" y="1607279"/>
            <a:ext cx="240029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210"/>
              </a:spcBef>
            </a:pPr>
            <a:r>
              <a:rPr sz="550" i="1" spc="-20" dirty="0">
                <a:latin typeface="Arial" panose="020B0604020202020204"/>
                <a:cs typeface="Arial" panose="020B0604020202020204"/>
              </a:rPr>
              <a:t>expr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71891" y="1898744"/>
            <a:ext cx="262890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210"/>
              </a:spcBef>
            </a:pPr>
            <a:r>
              <a:rPr sz="550" i="1" spc="-20" dirty="0">
                <a:latin typeface="Arial" panose="020B0604020202020204"/>
                <a:cs typeface="Arial" panose="020B0604020202020204"/>
              </a:rPr>
              <a:t>expr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54696" y="1607279"/>
            <a:ext cx="274320" cy="13716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10"/>
              </a:spcBef>
            </a:pPr>
            <a:r>
              <a:rPr sz="550" i="1" spc="-20" dirty="0">
                <a:latin typeface="Arial" panose="020B0604020202020204"/>
                <a:cs typeface="Arial" panose="020B0604020202020204"/>
              </a:rPr>
              <a:t>lval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91931" y="1898744"/>
            <a:ext cx="240029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550" spc="-50" dirty="0">
                <a:latin typeface="Courier New" panose="02070309020205020404"/>
                <a:cs typeface="Courier New" panose="02070309020205020404"/>
              </a:rPr>
              <a:t>+</a:t>
            </a:r>
            <a:endParaRPr sz="5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69121" y="1607279"/>
            <a:ext cx="205740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550" spc="-50" dirty="0">
                <a:latin typeface="Courier New" panose="02070309020205020404"/>
                <a:cs typeface="Courier New" panose="02070309020205020404"/>
              </a:rPr>
              <a:t>;</a:t>
            </a:r>
            <a:endParaRPr sz="5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190268" y="1451386"/>
            <a:ext cx="1083310" cy="1031875"/>
            <a:chOff x="1190268" y="1451386"/>
            <a:chExt cx="1083310" cy="1031875"/>
          </a:xfrm>
        </p:grpSpPr>
        <p:sp>
          <p:nvSpPr>
            <p:cNvPr id="37" name="object 37"/>
            <p:cNvSpPr/>
            <p:nvPr/>
          </p:nvSpPr>
          <p:spPr>
            <a:xfrm>
              <a:off x="1191856" y="1452974"/>
              <a:ext cx="445770" cy="154305"/>
            </a:xfrm>
            <a:custGeom>
              <a:avLst/>
              <a:gdLst/>
              <a:ahLst/>
              <a:cxnLst/>
              <a:rect l="l" t="t" r="r" b="b"/>
              <a:pathLst>
                <a:path w="445769" h="154305">
                  <a:moveTo>
                    <a:pt x="445769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191856" y="1452974"/>
              <a:ext cx="445770" cy="154305"/>
            </a:xfrm>
            <a:custGeom>
              <a:avLst/>
              <a:gdLst/>
              <a:ahLst/>
              <a:cxnLst/>
              <a:rect l="l" t="t" r="r" b="b"/>
              <a:pathLst>
                <a:path w="445769" h="154305">
                  <a:moveTo>
                    <a:pt x="445769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551901" y="1452974"/>
              <a:ext cx="137160" cy="154305"/>
            </a:xfrm>
            <a:custGeom>
              <a:avLst/>
              <a:gdLst/>
              <a:ahLst/>
              <a:cxnLst/>
              <a:rect l="l" t="t" r="r" b="b"/>
              <a:pathLst>
                <a:path w="137160" h="154305">
                  <a:moveTo>
                    <a:pt x="137159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51901" y="1452974"/>
              <a:ext cx="137160" cy="154305"/>
            </a:xfrm>
            <a:custGeom>
              <a:avLst/>
              <a:gdLst/>
              <a:ahLst/>
              <a:cxnLst/>
              <a:rect l="l" t="t" r="r" b="b"/>
              <a:pathLst>
                <a:path w="137160" h="154305">
                  <a:moveTo>
                    <a:pt x="137159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757641" y="1452974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5" h="154305">
                  <a:moveTo>
                    <a:pt x="0" y="0"/>
                  </a:moveTo>
                  <a:lnTo>
                    <a:pt x="154304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757641" y="1452974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5" h="154305">
                  <a:moveTo>
                    <a:pt x="0" y="0"/>
                  </a:moveTo>
                  <a:lnTo>
                    <a:pt x="154304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809076" y="1452974"/>
              <a:ext cx="462915" cy="154305"/>
            </a:xfrm>
            <a:custGeom>
              <a:avLst/>
              <a:gdLst/>
              <a:ahLst/>
              <a:cxnLst/>
              <a:rect l="l" t="t" r="r" b="b"/>
              <a:pathLst>
                <a:path w="462914" h="154305">
                  <a:moveTo>
                    <a:pt x="0" y="0"/>
                  </a:moveTo>
                  <a:lnTo>
                    <a:pt x="462914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809076" y="1452974"/>
              <a:ext cx="462915" cy="154305"/>
            </a:xfrm>
            <a:custGeom>
              <a:avLst/>
              <a:gdLst/>
              <a:ahLst/>
              <a:cxnLst/>
              <a:rect l="l" t="t" r="r" b="b"/>
              <a:pathLst>
                <a:path w="462914" h="154305">
                  <a:moveTo>
                    <a:pt x="0" y="0"/>
                  </a:moveTo>
                  <a:lnTo>
                    <a:pt x="462914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191856" y="1744439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91856" y="1744439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911946" y="1744439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911946" y="1744439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620481" y="1744439"/>
              <a:ext cx="222885" cy="154305"/>
            </a:xfrm>
            <a:custGeom>
              <a:avLst/>
              <a:gdLst/>
              <a:ahLst/>
              <a:cxnLst/>
              <a:rect l="l" t="t" r="r" b="b"/>
              <a:pathLst>
                <a:path w="222885" h="154305">
                  <a:moveTo>
                    <a:pt x="222884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620481" y="1744439"/>
              <a:ext cx="222885" cy="154305"/>
            </a:xfrm>
            <a:custGeom>
              <a:avLst/>
              <a:gdLst/>
              <a:ahLst/>
              <a:cxnLst/>
              <a:rect l="l" t="t" r="r" b="b"/>
              <a:pathLst>
                <a:path w="222885" h="154305">
                  <a:moveTo>
                    <a:pt x="222884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980526" y="1744439"/>
              <a:ext cx="240029" cy="154305"/>
            </a:xfrm>
            <a:custGeom>
              <a:avLst/>
              <a:gdLst/>
              <a:ahLst/>
              <a:cxnLst/>
              <a:rect l="l" t="t" r="r" b="b"/>
              <a:pathLst>
                <a:path w="240030" h="154305">
                  <a:moveTo>
                    <a:pt x="0" y="0"/>
                  </a:moveTo>
                  <a:lnTo>
                    <a:pt x="240029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980526" y="1744439"/>
              <a:ext cx="240029" cy="154305"/>
            </a:xfrm>
            <a:custGeom>
              <a:avLst/>
              <a:gdLst/>
              <a:ahLst/>
              <a:cxnLst/>
              <a:rect l="l" t="t" r="r" b="b"/>
              <a:pathLst>
                <a:path w="240030" h="154305">
                  <a:moveTo>
                    <a:pt x="0" y="0"/>
                  </a:moveTo>
                  <a:lnTo>
                    <a:pt x="240029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603336" y="2035904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603336" y="2035904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329016" y="2035904"/>
              <a:ext cx="205740" cy="154305"/>
            </a:xfrm>
            <a:custGeom>
              <a:avLst/>
              <a:gdLst/>
              <a:ahLst/>
              <a:cxnLst/>
              <a:rect l="l" t="t" r="r" b="b"/>
              <a:pathLst>
                <a:path w="205740" h="154305">
                  <a:moveTo>
                    <a:pt x="205739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329016" y="2035904"/>
              <a:ext cx="205740" cy="154305"/>
            </a:xfrm>
            <a:custGeom>
              <a:avLst/>
              <a:gdLst/>
              <a:ahLst/>
              <a:cxnLst/>
              <a:rect l="l" t="t" r="r" b="b"/>
              <a:pathLst>
                <a:path w="205740" h="154305">
                  <a:moveTo>
                    <a:pt x="205739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671916" y="2035904"/>
              <a:ext cx="205740" cy="154305"/>
            </a:xfrm>
            <a:custGeom>
              <a:avLst/>
              <a:gdLst/>
              <a:ahLst/>
              <a:cxnLst/>
              <a:rect l="l" t="t" r="r" b="b"/>
              <a:pathLst>
                <a:path w="205739" h="154305">
                  <a:moveTo>
                    <a:pt x="0" y="0"/>
                  </a:moveTo>
                  <a:lnTo>
                    <a:pt x="205739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671916" y="2035904"/>
              <a:ext cx="205740" cy="154305"/>
            </a:xfrm>
            <a:custGeom>
              <a:avLst/>
              <a:gdLst/>
              <a:ahLst/>
              <a:cxnLst/>
              <a:rect l="l" t="t" r="r" b="b"/>
              <a:pathLst>
                <a:path w="205739" h="154305">
                  <a:moveTo>
                    <a:pt x="0" y="0"/>
                  </a:moveTo>
                  <a:lnTo>
                    <a:pt x="205739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329016" y="2327369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329016" y="2327369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877656" y="2327369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877656" y="2327369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3026371" y="1315814"/>
            <a:ext cx="205740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550" spc="-50" dirty="0">
                <a:latin typeface="Arial" panose="020B0604020202020204"/>
                <a:cs typeface="Arial" panose="020B0604020202020204"/>
              </a:rPr>
              <a:t>=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974936" y="2207354"/>
            <a:ext cx="205740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550" spc="-50" dirty="0">
                <a:latin typeface="Arial" panose="020B0604020202020204"/>
                <a:cs typeface="Arial" panose="020B0604020202020204"/>
              </a:rPr>
              <a:t>2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592156" y="2207354"/>
            <a:ext cx="240029" cy="13716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34290" algn="ctr">
              <a:lnSpc>
                <a:spcPct val="100000"/>
              </a:lnSpc>
              <a:spcBef>
                <a:spcPts val="210"/>
              </a:spcBef>
            </a:pPr>
            <a:r>
              <a:rPr sz="550" spc="-50" dirty="0">
                <a:latin typeface="Arial" panose="020B0604020202020204"/>
                <a:cs typeface="Arial" panose="020B0604020202020204"/>
              </a:rPr>
              <a:t>c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283546" y="2498819"/>
            <a:ext cx="205740" cy="137160"/>
          </a:xfrm>
          <a:prstGeom prst="rect">
            <a:avLst/>
          </a:prstGeom>
          <a:solidFill>
            <a:srgbClr val="FFBF00"/>
          </a:solidFill>
        </p:spPr>
        <p:txBody>
          <a:bodyPr vert="horz" wrap="square" lIns="0" tIns="26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550" spc="-50" dirty="0">
                <a:latin typeface="Arial" panose="020B0604020202020204"/>
                <a:cs typeface="Arial" panose="020B0604020202020204"/>
              </a:rPr>
              <a:t>b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129241" y="1915889"/>
            <a:ext cx="205740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550" spc="-50" dirty="0">
                <a:latin typeface="Arial" panose="020B0604020202020204"/>
                <a:cs typeface="Arial" panose="020B0604020202020204"/>
              </a:rPr>
              <a:t>*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266401" y="2207354"/>
            <a:ext cx="240029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3810">
              <a:lnSpc>
                <a:spcPct val="100000"/>
              </a:lnSpc>
              <a:spcBef>
                <a:spcPts val="210"/>
              </a:spcBef>
            </a:pPr>
            <a:r>
              <a:rPr sz="550" spc="-20" dirty="0">
                <a:latin typeface="Arial" panose="020B0604020202020204"/>
                <a:cs typeface="Arial" panose="020B0604020202020204"/>
              </a:rPr>
              <a:t>DEREF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592156" y="1915889"/>
            <a:ext cx="240029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3810">
              <a:lnSpc>
                <a:spcPct val="100000"/>
              </a:lnSpc>
              <a:spcBef>
                <a:spcPts val="210"/>
              </a:spcBef>
            </a:pPr>
            <a:r>
              <a:rPr sz="550" spc="-20" dirty="0">
                <a:latin typeface="Arial" panose="020B0604020202020204"/>
                <a:cs typeface="Arial" panose="020B0604020202020204"/>
              </a:rPr>
              <a:t>DEREF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369271" y="1624424"/>
            <a:ext cx="205740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550" spc="-50" dirty="0">
                <a:latin typeface="Arial" panose="020B0604020202020204"/>
                <a:cs typeface="Arial" panose="020B0604020202020204"/>
              </a:rPr>
              <a:t>+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734906" y="1624424"/>
            <a:ext cx="205740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550" spc="-50" dirty="0">
                <a:latin typeface="Arial" panose="020B0604020202020204"/>
                <a:cs typeface="Arial" panose="020B0604020202020204"/>
              </a:rPr>
              <a:t>a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051346" y="1311281"/>
            <a:ext cx="2727960" cy="1518920"/>
            <a:chOff x="1051346" y="1311281"/>
            <a:chExt cx="2727960" cy="1518920"/>
          </a:xfrm>
        </p:grpSpPr>
        <p:sp>
          <p:nvSpPr>
            <p:cNvPr id="73" name="object 73"/>
            <p:cNvSpPr/>
            <p:nvPr/>
          </p:nvSpPr>
          <p:spPr>
            <a:xfrm>
              <a:off x="2837776" y="1452974"/>
              <a:ext cx="240029" cy="171450"/>
            </a:xfrm>
            <a:custGeom>
              <a:avLst/>
              <a:gdLst/>
              <a:ahLst/>
              <a:cxnLst/>
              <a:rect l="l" t="t" r="r" b="b"/>
              <a:pathLst>
                <a:path w="240030" h="171450">
                  <a:moveTo>
                    <a:pt x="240029" y="0"/>
                  </a:moveTo>
                  <a:lnTo>
                    <a:pt x="0" y="171449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837776" y="1452974"/>
              <a:ext cx="240029" cy="171450"/>
            </a:xfrm>
            <a:custGeom>
              <a:avLst/>
              <a:gdLst/>
              <a:ahLst/>
              <a:cxnLst/>
              <a:rect l="l" t="t" r="r" b="b"/>
              <a:pathLst>
                <a:path w="240030" h="171450">
                  <a:moveTo>
                    <a:pt x="240029" y="0"/>
                  </a:moveTo>
                  <a:lnTo>
                    <a:pt x="0" y="17144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180676" y="1452974"/>
              <a:ext cx="240029" cy="171450"/>
            </a:xfrm>
            <a:custGeom>
              <a:avLst/>
              <a:gdLst/>
              <a:ahLst/>
              <a:cxnLst/>
              <a:rect l="l" t="t" r="r" b="b"/>
              <a:pathLst>
                <a:path w="240029" h="171450">
                  <a:moveTo>
                    <a:pt x="0" y="0"/>
                  </a:moveTo>
                  <a:lnTo>
                    <a:pt x="240029" y="171449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180676" y="1452974"/>
              <a:ext cx="240029" cy="171450"/>
            </a:xfrm>
            <a:custGeom>
              <a:avLst/>
              <a:gdLst/>
              <a:ahLst/>
              <a:cxnLst/>
              <a:rect l="l" t="t" r="r" b="b"/>
              <a:pathLst>
                <a:path w="240029" h="171450">
                  <a:moveTo>
                    <a:pt x="0" y="0"/>
                  </a:moveTo>
                  <a:lnTo>
                    <a:pt x="240029" y="17144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32111" y="1761584"/>
              <a:ext cx="188595" cy="154305"/>
            </a:xfrm>
            <a:custGeom>
              <a:avLst/>
              <a:gdLst/>
              <a:ahLst/>
              <a:cxnLst/>
              <a:rect l="l" t="t" r="r" b="b"/>
              <a:pathLst>
                <a:path w="188595" h="154305">
                  <a:moveTo>
                    <a:pt x="188594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232111" y="1761584"/>
              <a:ext cx="188595" cy="154305"/>
            </a:xfrm>
            <a:custGeom>
              <a:avLst/>
              <a:gdLst/>
              <a:ahLst/>
              <a:cxnLst/>
              <a:rect l="l" t="t" r="r" b="b"/>
              <a:pathLst>
                <a:path w="188595" h="154305">
                  <a:moveTo>
                    <a:pt x="188594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523576" y="1761584"/>
              <a:ext cx="188595" cy="154305"/>
            </a:xfrm>
            <a:custGeom>
              <a:avLst/>
              <a:gdLst/>
              <a:ahLst/>
              <a:cxnLst/>
              <a:rect l="l" t="t" r="r" b="b"/>
              <a:pathLst>
                <a:path w="188595" h="154305">
                  <a:moveTo>
                    <a:pt x="0" y="0"/>
                  </a:moveTo>
                  <a:lnTo>
                    <a:pt x="188594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523576" y="1761584"/>
              <a:ext cx="188595" cy="154305"/>
            </a:xfrm>
            <a:custGeom>
              <a:avLst/>
              <a:gdLst/>
              <a:ahLst/>
              <a:cxnLst/>
              <a:rect l="l" t="t" r="r" b="b"/>
              <a:pathLst>
                <a:path w="188595" h="154305">
                  <a:moveTo>
                    <a:pt x="0" y="0"/>
                  </a:moveTo>
                  <a:lnTo>
                    <a:pt x="188594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077806" y="2053049"/>
              <a:ext cx="120014" cy="154305"/>
            </a:xfrm>
            <a:custGeom>
              <a:avLst/>
              <a:gdLst/>
              <a:ahLst/>
              <a:cxnLst/>
              <a:rect l="l" t="t" r="r" b="b"/>
              <a:pathLst>
                <a:path w="120014" h="154305">
                  <a:moveTo>
                    <a:pt x="120014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077806" y="2053049"/>
              <a:ext cx="120014" cy="154305"/>
            </a:xfrm>
            <a:custGeom>
              <a:avLst/>
              <a:gdLst/>
              <a:ahLst/>
              <a:cxnLst/>
              <a:rect l="l" t="t" r="r" b="b"/>
              <a:pathLst>
                <a:path w="120014" h="154305">
                  <a:moveTo>
                    <a:pt x="120014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266401" y="2053049"/>
              <a:ext cx="120014" cy="154305"/>
            </a:xfrm>
            <a:custGeom>
              <a:avLst/>
              <a:gdLst/>
              <a:ahLst/>
              <a:cxnLst/>
              <a:rect l="l" t="t" r="r" b="b"/>
              <a:pathLst>
                <a:path w="120014" h="154305">
                  <a:moveTo>
                    <a:pt x="0" y="0"/>
                  </a:moveTo>
                  <a:lnTo>
                    <a:pt x="120014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266401" y="2053049"/>
              <a:ext cx="120014" cy="154305"/>
            </a:xfrm>
            <a:custGeom>
              <a:avLst/>
              <a:gdLst/>
              <a:ahLst/>
              <a:cxnLst/>
              <a:rect l="l" t="t" r="r" b="b"/>
              <a:pathLst>
                <a:path w="120014" h="154305">
                  <a:moveTo>
                    <a:pt x="0" y="0"/>
                  </a:moveTo>
                  <a:lnTo>
                    <a:pt x="120014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712171" y="2053049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712171" y="2053049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386416" y="2344514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386416" y="2344514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051344" y="1311287"/>
              <a:ext cx="2462530" cy="1518920"/>
            </a:xfrm>
            <a:custGeom>
              <a:avLst/>
              <a:gdLst/>
              <a:ahLst/>
              <a:cxnLst/>
              <a:rect l="l" t="t" r="r" b="b"/>
              <a:pathLst>
                <a:path w="2462529" h="1518920">
                  <a:moveTo>
                    <a:pt x="288150" y="405333"/>
                  </a:moveTo>
                  <a:lnTo>
                    <a:pt x="283400" y="357784"/>
                  </a:lnTo>
                  <a:lnTo>
                    <a:pt x="282054" y="353529"/>
                  </a:lnTo>
                  <a:lnTo>
                    <a:pt x="282054" y="396113"/>
                  </a:lnTo>
                  <a:lnTo>
                    <a:pt x="281609" y="412013"/>
                  </a:lnTo>
                  <a:lnTo>
                    <a:pt x="250736" y="446557"/>
                  </a:lnTo>
                  <a:lnTo>
                    <a:pt x="208445" y="461391"/>
                  </a:lnTo>
                  <a:lnTo>
                    <a:pt x="164757" y="467918"/>
                  </a:lnTo>
                  <a:lnTo>
                    <a:pt x="137795" y="468363"/>
                  </a:lnTo>
                  <a:lnTo>
                    <a:pt x="110667" y="467283"/>
                  </a:lnTo>
                  <a:lnTo>
                    <a:pt x="60769" y="457669"/>
                  </a:lnTo>
                  <a:lnTo>
                    <a:pt x="21069" y="432854"/>
                  </a:lnTo>
                  <a:lnTo>
                    <a:pt x="6781" y="394284"/>
                  </a:lnTo>
                  <a:lnTo>
                    <a:pt x="6743" y="393877"/>
                  </a:lnTo>
                  <a:lnTo>
                    <a:pt x="6883" y="379945"/>
                  </a:lnTo>
                  <a:lnTo>
                    <a:pt x="6883" y="379806"/>
                  </a:lnTo>
                  <a:lnTo>
                    <a:pt x="16954" y="339801"/>
                  </a:lnTo>
                  <a:lnTo>
                    <a:pt x="48094" y="299466"/>
                  </a:lnTo>
                  <a:lnTo>
                    <a:pt x="83616" y="265049"/>
                  </a:lnTo>
                  <a:lnTo>
                    <a:pt x="112420" y="240538"/>
                  </a:lnTo>
                  <a:lnTo>
                    <a:pt x="119646" y="234492"/>
                  </a:lnTo>
                  <a:lnTo>
                    <a:pt x="151574" y="208584"/>
                  </a:lnTo>
                  <a:lnTo>
                    <a:pt x="177571" y="193179"/>
                  </a:lnTo>
                  <a:lnTo>
                    <a:pt x="178409" y="193179"/>
                  </a:lnTo>
                  <a:lnTo>
                    <a:pt x="211137" y="231228"/>
                  </a:lnTo>
                  <a:lnTo>
                    <a:pt x="234340" y="265620"/>
                  </a:lnTo>
                  <a:lnTo>
                    <a:pt x="254673" y="302285"/>
                  </a:lnTo>
                  <a:lnTo>
                    <a:pt x="270624" y="338734"/>
                  </a:lnTo>
                  <a:lnTo>
                    <a:pt x="280949" y="378625"/>
                  </a:lnTo>
                  <a:lnTo>
                    <a:pt x="281940" y="394284"/>
                  </a:lnTo>
                  <a:lnTo>
                    <a:pt x="282054" y="396113"/>
                  </a:lnTo>
                  <a:lnTo>
                    <a:pt x="282054" y="353529"/>
                  </a:lnTo>
                  <a:lnTo>
                    <a:pt x="279730" y="346176"/>
                  </a:lnTo>
                  <a:lnTo>
                    <a:pt x="263867" y="307454"/>
                  </a:lnTo>
                  <a:lnTo>
                    <a:pt x="243611" y="269341"/>
                  </a:lnTo>
                  <a:lnTo>
                    <a:pt x="219544" y="232841"/>
                  </a:lnTo>
                  <a:lnTo>
                    <a:pt x="192290" y="198970"/>
                  </a:lnTo>
                  <a:lnTo>
                    <a:pt x="187325" y="193395"/>
                  </a:lnTo>
                  <a:lnTo>
                    <a:pt x="187147" y="193179"/>
                  </a:lnTo>
                  <a:lnTo>
                    <a:pt x="183261" y="188290"/>
                  </a:lnTo>
                  <a:lnTo>
                    <a:pt x="183261" y="186969"/>
                  </a:lnTo>
                  <a:lnTo>
                    <a:pt x="181622" y="185737"/>
                  </a:lnTo>
                  <a:lnTo>
                    <a:pt x="177622" y="184073"/>
                  </a:lnTo>
                  <a:lnTo>
                    <a:pt x="175336" y="182600"/>
                  </a:lnTo>
                  <a:lnTo>
                    <a:pt x="172466" y="179146"/>
                  </a:lnTo>
                  <a:lnTo>
                    <a:pt x="162318" y="173723"/>
                  </a:lnTo>
                  <a:lnTo>
                    <a:pt x="126733" y="167081"/>
                  </a:lnTo>
                  <a:lnTo>
                    <a:pt x="122364" y="167081"/>
                  </a:lnTo>
                  <a:lnTo>
                    <a:pt x="117297" y="167538"/>
                  </a:lnTo>
                  <a:lnTo>
                    <a:pt x="112712" y="168135"/>
                  </a:lnTo>
                  <a:lnTo>
                    <a:pt x="112903" y="168135"/>
                  </a:lnTo>
                  <a:lnTo>
                    <a:pt x="106680" y="169189"/>
                  </a:lnTo>
                  <a:lnTo>
                    <a:pt x="71120" y="186512"/>
                  </a:lnTo>
                  <a:lnTo>
                    <a:pt x="75958" y="188125"/>
                  </a:lnTo>
                  <a:lnTo>
                    <a:pt x="81597" y="185737"/>
                  </a:lnTo>
                  <a:lnTo>
                    <a:pt x="88087" y="182460"/>
                  </a:lnTo>
                  <a:lnTo>
                    <a:pt x="98526" y="177698"/>
                  </a:lnTo>
                  <a:lnTo>
                    <a:pt x="107988" y="174904"/>
                  </a:lnTo>
                  <a:lnTo>
                    <a:pt x="118084" y="173723"/>
                  </a:lnTo>
                  <a:lnTo>
                    <a:pt x="131330" y="173723"/>
                  </a:lnTo>
                  <a:lnTo>
                    <a:pt x="172643" y="186969"/>
                  </a:lnTo>
                  <a:lnTo>
                    <a:pt x="172491" y="186969"/>
                  </a:lnTo>
                  <a:lnTo>
                    <a:pt x="166712" y="189763"/>
                  </a:lnTo>
                  <a:lnTo>
                    <a:pt x="133604" y="212674"/>
                  </a:lnTo>
                  <a:lnTo>
                    <a:pt x="109702" y="232841"/>
                  </a:lnTo>
                  <a:lnTo>
                    <a:pt x="88684" y="250520"/>
                  </a:lnTo>
                  <a:lnTo>
                    <a:pt x="48945" y="287629"/>
                  </a:lnTo>
                  <a:lnTo>
                    <a:pt x="19304" y="322148"/>
                  </a:lnTo>
                  <a:lnTo>
                    <a:pt x="9601" y="338734"/>
                  </a:lnTo>
                  <a:lnTo>
                    <a:pt x="9486" y="338912"/>
                  </a:lnTo>
                  <a:lnTo>
                    <a:pt x="3200" y="355930"/>
                  </a:lnTo>
                  <a:lnTo>
                    <a:pt x="127" y="374421"/>
                  </a:lnTo>
                  <a:lnTo>
                    <a:pt x="88" y="378625"/>
                  </a:lnTo>
                  <a:lnTo>
                    <a:pt x="0" y="396113"/>
                  </a:lnTo>
                  <a:lnTo>
                    <a:pt x="2247" y="412013"/>
                  </a:lnTo>
                  <a:lnTo>
                    <a:pt x="31496" y="450684"/>
                  </a:lnTo>
                  <a:lnTo>
                    <a:pt x="81140" y="470179"/>
                  </a:lnTo>
                  <a:lnTo>
                    <a:pt x="152654" y="474840"/>
                  </a:lnTo>
                  <a:lnTo>
                    <a:pt x="169583" y="474103"/>
                  </a:lnTo>
                  <a:lnTo>
                    <a:pt x="183654" y="472833"/>
                  </a:lnTo>
                  <a:lnTo>
                    <a:pt x="196189" y="470890"/>
                  </a:lnTo>
                  <a:lnTo>
                    <a:pt x="207378" y="468363"/>
                  </a:lnTo>
                  <a:lnTo>
                    <a:pt x="208483" y="468122"/>
                  </a:lnTo>
                  <a:lnTo>
                    <a:pt x="259003" y="449478"/>
                  </a:lnTo>
                  <a:lnTo>
                    <a:pt x="286321" y="421779"/>
                  </a:lnTo>
                  <a:lnTo>
                    <a:pt x="288061" y="412013"/>
                  </a:lnTo>
                  <a:lnTo>
                    <a:pt x="288150" y="405333"/>
                  </a:lnTo>
                  <a:close/>
                </a:path>
                <a:path w="2462529" h="1518920">
                  <a:moveTo>
                    <a:pt x="1500746" y="30276"/>
                  </a:moveTo>
                  <a:lnTo>
                    <a:pt x="1500657" y="11455"/>
                  </a:lnTo>
                  <a:lnTo>
                    <a:pt x="1500149" y="2387"/>
                  </a:lnTo>
                  <a:lnTo>
                    <a:pt x="1499489" y="673"/>
                  </a:lnTo>
                  <a:lnTo>
                    <a:pt x="1495272" y="0"/>
                  </a:lnTo>
                  <a:lnTo>
                    <a:pt x="1493888" y="1397"/>
                  </a:lnTo>
                  <a:lnTo>
                    <a:pt x="1493596" y="4267"/>
                  </a:lnTo>
                  <a:lnTo>
                    <a:pt x="1493215" y="22186"/>
                  </a:lnTo>
                  <a:lnTo>
                    <a:pt x="1492732" y="65290"/>
                  </a:lnTo>
                  <a:lnTo>
                    <a:pt x="1490726" y="91046"/>
                  </a:lnTo>
                  <a:lnTo>
                    <a:pt x="1485963" y="121894"/>
                  </a:lnTo>
                  <a:lnTo>
                    <a:pt x="1465008" y="231305"/>
                  </a:lnTo>
                  <a:lnTo>
                    <a:pt x="1454467" y="288378"/>
                  </a:lnTo>
                  <a:lnTo>
                    <a:pt x="1445615" y="339140"/>
                  </a:lnTo>
                  <a:lnTo>
                    <a:pt x="1438338" y="384111"/>
                  </a:lnTo>
                  <a:lnTo>
                    <a:pt x="1432560" y="423811"/>
                  </a:lnTo>
                  <a:lnTo>
                    <a:pt x="1427137" y="467080"/>
                  </a:lnTo>
                  <a:lnTo>
                    <a:pt x="1424165" y="505421"/>
                  </a:lnTo>
                  <a:lnTo>
                    <a:pt x="1422920" y="554202"/>
                  </a:lnTo>
                  <a:lnTo>
                    <a:pt x="1422654" y="628815"/>
                  </a:lnTo>
                  <a:lnTo>
                    <a:pt x="1422755" y="695769"/>
                  </a:lnTo>
                  <a:lnTo>
                    <a:pt x="1423543" y="734771"/>
                  </a:lnTo>
                  <a:lnTo>
                    <a:pt x="1429816" y="786599"/>
                  </a:lnTo>
                  <a:lnTo>
                    <a:pt x="1440408" y="838327"/>
                  </a:lnTo>
                  <a:lnTo>
                    <a:pt x="1455191" y="899083"/>
                  </a:lnTo>
                  <a:lnTo>
                    <a:pt x="1456575" y="907491"/>
                  </a:lnTo>
                  <a:lnTo>
                    <a:pt x="1456550" y="914679"/>
                  </a:lnTo>
                  <a:lnTo>
                    <a:pt x="1455267" y="922388"/>
                  </a:lnTo>
                  <a:lnTo>
                    <a:pt x="1454137" y="930897"/>
                  </a:lnTo>
                  <a:lnTo>
                    <a:pt x="1453527" y="951064"/>
                  </a:lnTo>
                  <a:lnTo>
                    <a:pt x="1453248" y="994613"/>
                  </a:lnTo>
                  <a:lnTo>
                    <a:pt x="1453159" y="1154722"/>
                  </a:lnTo>
                  <a:lnTo>
                    <a:pt x="1453527" y="1216609"/>
                  </a:lnTo>
                  <a:lnTo>
                    <a:pt x="1454480" y="1264246"/>
                  </a:lnTo>
                  <a:lnTo>
                    <a:pt x="1456270" y="1302931"/>
                  </a:lnTo>
                  <a:lnTo>
                    <a:pt x="1463319" y="1374635"/>
                  </a:lnTo>
                  <a:lnTo>
                    <a:pt x="1473708" y="1452892"/>
                  </a:lnTo>
                  <a:lnTo>
                    <a:pt x="1476463" y="1474838"/>
                  </a:lnTo>
                  <a:lnTo>
                    <a:pt x="1477924" y="1489405"/>
                  </a:lnTo>
                  <a:lnTo>
                    <a:pt x="1479486" y="1517751"/>
                  </a:lnTo>
                  <a:lnTo>
                    <a:pt x="1484503" y="1518323"/>
                  </a:lnTo>
                  <a:lnTo>
                    <a:pt x="1485709" y="1517751"/>
                  </a:lnTo>
                  <a:lnTo>
                    <a:pt x="1486585" y="1516113"/>
                  </a:lnTo>
                  <a:lnTo>
                    <a:pt x="1487398" y="1506270"/>
                  </a:lnTo>
                  <a:lnTo>
                    <a:pt x="1485925" y="1484376"/>
                  </a:lnTo>
                  <a:lnTo>
                    <a:pt x="1482204" y="1450873"/>
                  </a:lnTo>
                  <a:lnTo>
                    <a:pt x="1471295" y="1368577"/>
                  </a:lnTo>
                  <a:lnTo>
                    <a:pt x="1467561" y="1334071"/>
                  </a:lnTo>
                  <a:lnTo>
                    <a:pt x="1463128" y="1258316"/>
                  </a:lnTo>
                  <a:lnTo>
                    <a:pt x="1462100" y="1209001"/>
                  </a:lnTo>
                  <a:lnTo>
                    <a:pt x="1461604" y="1146657"/>
                  </a:lnTo>
                  <a:lnTo>
                    <a:pt x="1461541" y="1002474"/>
                  </a:lnTo>
                  <a:lnTo>
                    <a:pt x="1461782" y="962037"/>
                  </a:lnTo>
                  <a:lnTo>
                    <a:pt x="1462278" y="939495"/>
                  </a:lnTo>
                  <a:lnTo>
                    <a:pt x="1463090" y="928408"/>
                  </a:lnTo>
                  <a:lnTo>
                    <a:pt x="1464513" y="916533"/>
                  </a:lnTo>
                  <a:lnTo>
                    <a:pt x="1464360" y="907275"/>
                  </a:lnTo>
                  <a:lnTo>
                    <a:pt x="1461985" y="895311"/>
                  </a:lnTo>
                  <a:lnTo>
                    <a:pt x="1456778" y="875372"/>
                  </a:lnTo>
                  <a:lnTo>
                    <a:pt x="1451965" y="855560"/>
                  </a:lnTo>
                  <a:lnTo>
                    <a:pt x="1440484" y="802551"/>
                  </a:lnTo>
                  <a:lnTo>
                    <a:pt x="1433195" y="759345"/>
                  </a:lnTo>
                  <a:lnTo>
                    <a:pt x="1430401" y="703440"/>
                  </a:lnTo>
                  <a:lnTo>
                    <a:pt x="1430007" y="646315"/>
                  </a:lnTo>
                  <a:lnTo>
                    <a:pt x="1429918" y="585685"/>
                  </a:lnTo>
                  <a:lnTo>
                    <a:pt x="1430439" y="539902"/>
                  </a:lnTo>
                  <a:lnTo>
                    <a:pt x="1433639" y="476834"/>
                  </a:lnTo>
                  <a:lnTo>
                    <a:pt x="1442910" y="403047"/>
                  </a:lnTo>
                  <a:lnTo>
                    <a:pt x="1450365" y="355549"/>
                  </a:lnTo>
                  <a:lnTo>
                    <a:pt x="1459611" y="301358"/>
                  </a:lnTo>
                  <a:lnTo>
                    <a:pt x="1470634" y="240741"/>
                  </a:lnTo>
                  <a:lnTo>
                    <a:pt x="1492643" y="126403"/>
                  </a:lnTo>
                  <a:lnTo>
                    <a:pt x="1494993" y="112903"/>
                  </a:lnTo>
                  <a:lnTo>
                    <a:pt x="1497063" y="98374"/>
                  </a:lnTo>
                  <a:lnTo>
                    <a:pt x="1498688" y="83921"/>
                  </a:lnTo>
                  <a:lnTo>
                    <a:pt x="1499743" y="70637"/>
                  </a:lnTo>
                  <a:lnTo>
                    <a:pt x="1500428" y="52222"/>
                  </a:lnTo>
                  <a:lnTo>
                    <a:pt x="1500746" y="30276"/>
                  </a:lnTo>
                  <a:close/>
                </a:path>
                <a:path w="2462529" h="1518920">
                  <a:moveTo>
                    <a:pt x="2163318" y="227330"/>
                  </a:moveTo>
                  <a:lnTo>
                    <a:pt x="2161819" y="224891"/>
                  </a:lnTo>
                  <a:lnTo>
                    <a:pt x="2157272" y="224116"/>
                  </a:lnTo>
                  <a:lnTo>
                    <a:pt x="2147316" y="223850"/>
                  </a:lnTo>
                  <a:lnTo>
                    <a:pt x="2135581" y="224091"/>
                  </a:lnTo>
                  <a:lnTo>
                    <a:pt x="2125688" y="224853"/>
                  </a:lnTo>
                  <a:lnTo>
                    <a:pt x="2122068" y="225323"/>
                  </a:lnTo>
                  <a:lnTo>
                    <a:pt x="2087232" y="232359"/>
                  </a:lnTo>
                  <a:lnTo>
                    <a:pt x="2072805" y="235026"/>
                  </a:lnTo>
                  <a:lnTo>
                    <a:pt x="2060892" y="236816"/>
                  </a:lnTo>
                  <a:lnTo>
                    <a:pt x="2050237" y="237972"/>
                  </a:lnTo>
                  <a:lnTo>
                    <a:pt x="2029891" y="239699"/>
                  </a:lnTo>
                  <a:lnTo>
                    <a:pt x="2026272" y="240372"/>
                  </a:lnTo>
                  <a:lnTo>
                    <a:pt x="2025688" y="243408"/>
                  </a:lnTo>
                  <a:lnTo>
                    <a:pt x="2026183" y="244462"/>
                  </a:lnTo>
                  <a:lnTo>
                    <a:pt x="2026983" y="244767"/>
                  </a:lnTo>
                  <a:lnTo>
                    <a:pt x="2033092" y="244767"/>
                  </a:lnTo>
                  <a:lnTo>
                    <a:pt x="2045385" y="243827"/>
                  </a:lnTo>
                  <a:lnTo>
                    <a:pt x="2059482" y="242354"/>
                  </a:lnTo>
                  <a:lnTo>
                    <a:pt x="2071014" y="240753"/>
                  </a:lnTo>
                  <a:lnTo>
                    <a:pt x="2113267" y="232460"/>
                  </a:lnTo>
                  <a:lnTo>
                    <a:pt x="2122906" y="230911"/>
                  </a:lnTo>
                  <a:lnTo>
                    <a:pt x="2132165" y="229831"/>
                  </a:lnTo>
                  <a:lnTo>
                    <a:pt x="2160232" y="227977"/>
                  </a:lnTo>
                  <a:lnTo>
                    <a:pt x="2163318" y="227330"/>
                  </a:lnTo>
                  <a:close/>
                </a:path>
                <a:path w="2462529" h="1518920">
                  <a:moveTo>
                    <a:pt x="2462009" y="1287665"/>
                  </a:moveTo>
                  <a:lnTo>
                    <a:pt x="2460777" y="1284465"/>
                  </a:lnTo>
                  <a:lnTo>
                    <a:pt x="2452827" y="1274851"/>
                  </a:lnTo>
                  <a:lnTo>
                    <a:pt x="2442464" y="1271498"/>
                  </a:lnTo>
                  <a:lnTo>
                    <a:pt x="2430157" y="1267841"/>
                  </a:lnTo>
                  <a:lnTo>
                    <a:pt x="2417114" y="1263675"/>
                  </a:lnTo>
                  <a:lnTo>
                    <a:pt x="2401024" y="1257960"/>
                  </a:lnTo>
                  <a:lnTo>
                    <a:pt x="2381199" y="1250467"/>
                  </a:lnTo>
                  <a:lnTo>
                    <a:pt x="2279459" y="1210310"/>
                  </a:lnTo>
                  <a:lnTo>
                    <a:pt x="2214245" y="1185125"/>
                  </a:lnTo>
                  <a:lnTo>
                    <a:pt x="2187854" y="1175156"/>
                  </a:lnTo>
                  <a:lnTo>
                    <a:pt x="2174125" y="1170609"/>
                  </a:lnTo>
                  <a:lnTo>
                    <a:pt x="2167839" y="1170203"/>
                  </a:lnTo>
                  <a:lnTo>
                    <a:pt x="2163762" y="1172641"/>
                  </a:lnTo>
                  <a:lnTo>
                    <a:pt x="2160041" y="1175334"/>
                  </a:lnTo>
                  <a:lnTo>
                    <a:pt x="2159203" y="1176705"/>
                  </a:lnTo>
                  <a:lnTo>
                    <a:pt x="2158200" y="1181684"/>
                  </a:lnTo>
                  <a:lnTo>
                    <a:pt x="2157539" y="1192441"/>
                  </a:lnTo>
                  <a:lnTo>
                    <a:pt x="2159520" y="1205357"/>
                  </a:lnTo>
                  <a:lnTo>
                    <a:pt x="2181326" y="1258443"/>
                  </a:lnTo>
                  <a:lnTo>
                    <a:pt x="2210892" y="1300238"/>
                  </a:lnTo>
                  <a:lnTo>
                    <a:pt x="2256752" y="1319530"/>
                  </a:lnTo>
                  <a:lnTo>
                    <a:pt x="2277389" y="1319936"/>
                  </a:lnTo>
                  <a:lnTo>
                    <a:pt x="2296477" y="1319542"/>
                  </a:lnTo>
                  <a:lnTo>
                    <a:pt x="2305926" y="1318336"/>
                  </a:lnTo>
                  <a:lnTo>
                    <a:pt x="2307958" y="1316659"/>
                  </a:lnTo>
                  <a:lnTo>
                    <a:pt x="2308085" y="1316062"/>
                  </a:lnTo>
                  <a:lnTo>
                    <a:pt x="2306828" y="1314081"/>
                  </a:lnTo>
                  <a:lnTo>
                    <a:pt x="2304948" y="1313421"/>
                  </a:lnTo>
                  <a:lnTo>
                    <a:pt x="2299830" y="1312926"/>
                  </a:lnTo>
                  <a:lnTo>
                    <a:pt x="2253234" y="1311503"/>
                  </a:lnTo>
                  <a:lnTo>
                    <a:pt x="2237854" y="1309116"/>
                  </a:lnTo>
                  <a:lnTo>
                    <a:pt x="2200732" y="1274749"/>
                  </a:lnTo>
                  <a:lnTo>
                    <a:pt x="2172855" y="1220127"/>
                  </a:lnTo>
                  <a:lnTo>
                    <a:pt x="2165718" y="1188402"/>
                  </a:lnTo>
                  <a:lnTo>
                    <a:pt x="2166645" y="1181265"/>
                  </a:lnTo>
                  <a:lnTo>
                    <a:pt x="2168880" y="1179880"/>
                  </a:lnTo>
                  <a:lnTo>
                    <a:pt x="2170950" y="1179957"/>
                  </a:lnTo>
                  <a:lnTo>
                    <a:pt x="2177186" y="1181938"/>
                  </a:lnTo>
                  <a:lnTo>
                    <a:pt x="2213152" y="1195501"/>
                  </a:lnTo>
                  <a:lnTo>
                    <a:pt x="2273935" y="1219085"/>
                  </a:lnTo>
                  <a:lnTo>
                    <a:pt x="2378379" y="1260589"/>
                  </a:lnTo>
                  <a:lnTo>
                    <a:pt x="2401405" y="1269288"/>
                  </a:lnTo>
                  <a:lnTo>
                    <a:pt x="2419883" y="1275638"/>
                  </a:lnTo>
                  <a:lnTo>
                    <a:pt x="2444496" y="1283017"/>
                  </a:lnTo>
                  <a:lnTo>
                    <a:pt x="2445982" y="1283931"/>
                  </a:lnTo>
                  <a:lnTo>
                    <a:pt x="2454872" y="1294472"/>
                  </a:lnTo>
                  <a:lnTo>
                    <a:pt x="2457831" y="1295488"/>
                  </a:lnTo>
                  <a:lnTo>
                    <a:pt x="2462009" y="12876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67166" y="2219360"/>
              <a:ext cx="112087" cy="83743"/>
            </a:xfrm>
            <a:prstGeom prst="rect">
              <a:avLst/>
            </a:prstGeom>
          </p:spPr>
        </p:pic>
      </p:grpSp>
      <p:sp>
        <p:nvSpPr>
          <p:cNvPr id="91" name="object 91"/>
          <p:cNvSpPr txBox="1"/>
          <p:nvPr/>
        </p:nvSpPr>
        <p:spPr>
          <a:xfrm>
            <a:off x="1512912" y="2684429"/>
            <a:ext cx="42164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dirty="0">
                <a:latin typeface="Arial" panose="020B0604020202020204"/>
                <a:cs typeface="Arial" panose="020B0604020202020204"/>
              </a:rPr>
              <a:t>Parse</a:t>
            </a:r>
            <a:r>
              <a:rPr sz="600" spc="45" dirty="0">
                <a:latin typeface="Arial" panose="020B0604020202020204"/>
                <a:cs typeface="Arial" panose="020B0604020202020204"/>
              </a:rPr>
              <a:t> </a:t>
            </a:r>
            <a:r>
              <a:rPr sz="600" spc="-20" dirty="0">
                <a:latin typeface="Arial" panose="020B0604020202020204"/>
                <a:cs typeface="Arial" panose="020B0604020202020204"/>
              </a:rPr>
              <a:t>Tree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2901085" y="2684429"/>
            <a:ext cx="45720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dirty="0">
                <a:latin typeface="Arial" panose="020B0604020202020204"/>
                <a:cs typeface="Arial" panose="020B0604020202020204"/>
              </a:rPr>
              <a:t>Syntax</a:t>
            </a:r>
            <a:r>
              <a:rPr sz="600" spc="75" dirty="0">
                <a:latin typeface="Arial" panose="020B0604020202020204"/>
                <a:cs typeface="Arial" panose="020B0604020202020204"/>
              </a:rPr>
              <a:t> </a:t>
            </a:r>
            <a:r>
              <a:rPr sz="600" spc="-20" dirty="0">
                <a:latin typeface="Arial" panose="020B0604020202020204"/>
                <a:cs typeface="Arial" panose="020B0604020202020204"/>
              </a:rPr>
              <a:t>Tree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96" name="object 9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623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Abstract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Trees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80" dirty="0"/>
              <a:t>Syntax</a:t>
            </a:r>
            <a:r>
              <a:rPr spc="245" dirty="0"/>
              <a:t> </a:t>
            </a:r>
            <a:r>
              <a:rPr dirty="0"/>
              <a:t>Trees</a:t>
            </a:r>
            <a:r>
              <a:rPr spc="245" dirty="0"/>
              <a:t> </a:t>
            </a:r>
            <a:r>
              <a:rPr spc="55" dirty="0"/>
              <a:t>vs.</a:t>
            </a:r>
            <a:r>
              <a:rPr spc="445" dirty="0"/>
              <a:t> </a:t>
            </a:r>
            <a:r>
              <a:rPr spc="85" dirty="0"/>
              <a:t>Parse</a:t>
            </a:r>
            <a:r>
              <a:rPr spc="245" dirty="0"/>
              <a:t> </a:t>
            </a:r>
            <a:r>
              <a:rPr spc="-20" dirty="0"/>
              <a:t>Trees</a:t>
            </a:r>
            <a:endParaRPr spc="-2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265936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1182419"/>
            <a:ext cx="4078604" cy="11963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294640">
              <a:lnSpc>
                <a:spcPct val="103000"/>
              </a:lnSpc>
              <a:spcBef>
                <a:spcPts val="5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tree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1100" u="heavy" spc="-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ever</a:t>
            </a:r>
            <a:r>
              <a:rPr sz="1100" u="heavy" spc="3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u="heavy" spc="-1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really</a:t>
            </a:r>
            <a:r>
              <a:rPr sz="1100" u="heavy" spc="3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u="heavy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ex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ists,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except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insofar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parser </a:t>
            </a:r>
            <a:r>
              <a:rPr sz="1100" spc="-45" dirty="0">
                <a:latin typeface="Palatino Linotype" panose="02040502050505030304"/>
                <a:cs typeface="Palatino Linotype" panose="02040502050505030304"/>
              </a:rPr>
              <a:t>follows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logical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order.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336550">
              <a:lnSpc>
                <a:spcPct val="103000"/>
              </a:lnSpc>
              <a:spcBef>
                <a:spcPts val="57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u="heavy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ST</a:t>
            </a:r>
            <a:r>
              <a:rPr sz="1100" u="heavy" spc="6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u="heavy" spc="-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builder</a:t>
            </a:r>
            <a:r>
              <a:rPr sz="1100" u="heavy" spc="6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u="heavy" spc="-2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builds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syntax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tree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from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information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obtained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parser.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5080">
              <a:lnSpc>
                <a:spcPct val="103000"/>
              </a:lnSpc>
              <a:spcBef>
                <a:spcPts val="56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Then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generator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writes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assembly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from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syntax tree.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682076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2098230"/>
            <a:ext cx="65201" cy="6520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623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Abstract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Trees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0" dirty="0"/>
              <a:t>Abstract</a:t>
            </a:r>
            <a:r>
              <a:rPr spc="190" dirty="0"/>
              <a:t> </a:t>
            </a:r>
            <a:r>
              <a:rPr spc="80" dirty="0"/>
              <a:t>Syntax</a:t>
            </a:r>
            <a:r>
              <a:rPr spc="195" dirty="0"/>
              <a:t> </a:t>
            </a:r>
            <a:r>
              <a:rPr spc="-20" dirty="0"/>
              <a:t>Trees</a:t>
            </a:r>
            <a:endParaRPr spc="-2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92783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51231" rIns="0" bIns="0" rtlCol="0">
            <a:spAutoFit/>
          </a:bodyPr>
          <a:lstStyle/>
          <a:p>
            <a:pPr marL="314960" marR="168910">
              <a:lnSpc>
                <a:spcPct val="103000"/>
              </a:lnSpc>
              <a:spcBef>
                <a:spcPts val="55"/>
              </a:spcBef>
            </a:pPr>
            <a:r>
              <a:rPr spc="-20" dirty="0"/>
              <a:t>Recursive</a:t>
            </a:r>
            <a:r>
              <a:rPr spc="40" dirty="0"/>
              <a:t> </a:t>
            </a:r>
            <a:r>
              <a:rPr spc="-20" dirty="0"/>
              <a:t>descent</a:t>
            </a:r>
            <a:r>
              <a:rPr spc="45" dirty="0"/>
              <a:t> </a:t>
            </a:r>
            <a:r>
              <a:rPr spc="-20" dirty="0"/>
              <a:t>parsers</a:t>
            </a:r>
            <a:r>
              <a:rPr spc="40" dirty="0"/>
              <a:t> </a:t>
            </a:r>
            <a:r>
              <a:rPr spc="-30" dirty="0"/>
              <a:t>generally</a:t>
            </a:r>
            <a:r>
              <a:rPr spc="45" dirty="0"/>
              <a:t> </a:t>
            </a:r>
            <a:r>
              <a:rPr dirty="0"/>
              <a:t>create</a:t>
            </a:r>
            <a:r>
              <a:rPr spc="40" dirty="0"/>
              <a:t> </a:t>
            </a:r>
            <a:r>
              <a:rPr dirty="0"/>
              <a:t>a</a:t>
            </a:r>
            <a:r>
              <a:rPr spc="45" dirty="0"/>
              <a:t> </a:t>
            </a:r>
            <a:r>
              <a:rPr spc="-25" dirty="0"/>
              <a:t>single</a:t>
            </a:r>
            <a:r>
              <a:rPr spc="40" dirty="0"/>
              <a:t> </a:t>
            </a:r>
            <a:r>
              <a:rPr dirty="0"/>
              <a:t>AST</a:t>
            </a:r>
            <a:r>
              <a:rPr spc="45" dirty="0"/>
              <a:t> </a:t>
            </a:r>
            <a:r>
              <a:rPr dirty="0"/>
              <a:t>for</a:t>
            </a:r>
            <a:r>
              <a:rPr spc="40" dirty="0"/>
              <a:t> </a:t>
            </a:r>
            <a:r>
              <a:rPr spc="-25" dirty="0"/>
              <a:t>the </a:t>
            </a:r>
            <a:r>
              <a:rPr spc="-10" dirty="0"/>
              <a:t>entire</a:t>
            </a:r>
            <a:r>
              <a:rPr spc="15" dirty="0"/>
              <a:t> </a:t>
            </a:r>
            <a:r>
              <a:rPr spc="-10" dirty="0"/>
              <a:t>program.</a:t>
            </a:r>
            <a:endParaRPr spc="-10" dirty="0"/>
          </a:p>
          <a:p>
            <a:pPr marL="314960">
              <a:lnSpc>
                <a:spcPct val="100000"/>
              </a:lnSpc>
              <a:spcBef>
                <a:spcPts val="600"/>
              </a:spcBef>
            </a:pPr>
            <a:r>
              <a:rPr dirty="0"/>
              <a:t>They</a:t>
            </a:r>
            <a:r>
              <a:rPr spc="45" dirty="0"/>
              <a:t> </a:t>
            </a:r>
            <a:r>
              <a:rPr spc="-20" dirty="0"/>
              <a:t>build</a:t>
            </a:r>
            <a:r>
              <a:rPr spc="45" dirty="0"/>
              <a:t> </a:t>
            </a:r>
            <a:r>
              <a:rPr dirty="0"/>
              <a:t>the</a:t>
            </a:r>
            <a:r>
              <a:rPr spc="50" dirty="0"/>
              <a:t> </a:t>
            </a:r>
            <a:r>
              <a:rPr dirty="0"/>
              <a:t>tree</a:t>
            </a:r>
            <a:r>
              <a:rPr spc="45" dirty="0"/>
              <a:t> </a:t>
            </a:r>
            <a:r>
              <a:rPr spc="-20" dirty="0"/>
              <a:t>from</a:t>
            </a:r>
            <a:r>
              <a:rPr spc="50" dirty="0"/>
              <a:t> </a:t>
            </a:r>
            <a:r>
              <a:rPr dirty="0"/>
              <a:t>root</a:t>
            </a:r>
            <a:r>
              <a:rPr spc="45" dirty="0"/>
              <a:t> </a:t>
            </a:r>
            <a:r>
              <a:rPr dirty="0"/>
              <a:t>to</a:t>
            </a:r>
            <a:r>
              <a:rPr spc="50" dirty="0"/>
              <a:t> </a:t>
            </a:r>
            <a:r>
              <a:rPr spc="-10" dirty="0"/>
              <a:t>leaf.</a:t>
            </a:r>
            <a:endParaRPr spc="-10" dirty="0"/>
          </a:p>
          <a:p>
            <a:pPr marL="314960">
              <a:lnSpc>
                <a:spcPct val="100000"/>
              </a:lnSpc>
              <a:spcBef>
                <a:spcPts val="600"/>
              </a:spcBef>
            </a:pPr>
            <a:r>
              <a:rPr dirty="0"/>
              <a:t>In</a:t>
            </a:r>
            <a:r>
              <a:rPr spc="55" dirty="0"/>
              <a:t> </a:t>
            </a:r>
            <a:r>
              <a:rPr spc="-25" dirty="0"/>
              <a:t>bottom-</a:t>
            </a:r>
            <a:r>
              <a:rPr dirty="0"/>
              <a:t>up</a:t>
            </a:r>
            <a:r>
              <a:rPr spc="55" dirty="0"/>
              <a:t> </a:t>
            </a:r>
            <a:r>
              <a:rPr spc="-10" dirty="0"/>
              <a:t>parsing,</a:t>
            </a:r>
            <a:r>
              <a:rPr spc="55" dirty="0"/>
              <a:t> </a:t>
            </a:r>
            <a:r>
              <a:rPr dirty="0"/>
              <a:t>the</a:t>
            </a:r>
            <a:r>
              <a:rPr spc="55" dirty="0"/>
              <a:t> </a:t>
            </a:r>
            <a:r>
              <a:rPr dirty="0"/>
              <a:t>AST</a:t>
            </a:r>
            <a:r>
              <a:rPr spc="55" dirty="0"/>
              <a:t> </a:t>
            </a:r>
            <a:r>
              <a:rPr spc="-30" dirty="0"/>
              <a:t>will</a:t>
            </a:r>
            <a:r>
              <a:rPr spc="60" dirty="0"/>
              <a:t> </a:t>
            </a:r>
            <a:r>
              <a:rPr dirty="0"/>
              <a:t>be</a:t>
            </a:r>
            <a:r>
              <a:rPr spc="55" dirty="0"/>
              <a:t> </a:t>
            </a:r>
            <a:r>
              <a:rPr dirty="0"/>
              <a:t>built</a:t>
            </a:r>
            <a:r>
              <a:rPr spc="55" dirty="0"/>
              <a:t> </a:t>
            </a:r>
            <a:r>
              <a:rPr spc="-20" dirty="0"/>
              <a:t>from</a:t>
            </a:r>
            <a:r>
              <a:rPr spc="55" dirty="0"/>
              <a:t> </a:t>
            </a:r>
            <a:r>
              <a:rPr dirty="0"/>
              <a:t>the</a:t>
            </a:r>
            <a:r>
              <a:rPr spc="55" dirty="0"/>
              <a:t> </a:t>
            </a:r>
            <a:r>
              <a:rPr dirty="0"/>
              <a:t>bottom</a:t>
            </a:r>
            <a:r>
              <a:rPr spc="55" dirty="0"/>
              <a:t> </a:t>
            </a:r>
            <a:r>
              <a:rPr spc="-25" dirty="0"/>
              <a:t>up.</a:t>
            </a:r>
            <a:endParaRPr spc="-25" dirty="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808937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2053005"/>
            <a:ext cx="65201" cy="6520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3100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Syntax-Directed</a:t>
            </a:r>
            <a:r>
              <a:rPr sz="600" b="1" spc="1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Definitions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866178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834376"/>
            <a:ext cx="15519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r>
              <a:rPr sz="1200" b="1" spc="690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Abstract</a:t>
            </a:r>
            <a:r>
              <a:rPr sz="1100" spc="8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Syntax</a:t>
            </a:r>
            <a:r>
              <a:rPr sz="1100" spc="8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Trees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79" y="1226083"/>
            <a:ext cx="155257" cy="15525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79" y="1585988"/>
            <a:ext cx="155257" cy="1552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675" y="1582291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3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75" y="1194281"/>
            <a:ext cx="18707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r>
              <a:rPr sz="1200" b="1" spc="644" baseline="300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Syntax-</a:t>
            </a:r>
            <a:r>
              <a:rPr sz="110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Directed</a:t>
            </a:r>
            <a:r>
              <a:rPr sz="1100" spc="7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Definitions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2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Synthesized</a:t>
            </a:r>
            <a:r>
              <a:rPr sz="1100" spc="4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779" y="1945894"/>
            <a:ext cx="155257" cy="15525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4675" y="1914092"/>
            <a:ext cx="14128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4</a:t>
            </a:r>
            <a:r>
              <a:rPr sz="1200" b="1" spc="600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Inherited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779" y="2305799"/>
            <a:ext cx="155257" cy="15525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779" y="2665704"/>
            <a:ext cx="155257" cy="1552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4675" y="2662007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6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4675" y="2273997"/>
            <a:ext cx="8928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5</a:t>
            </a:r>
            <a:r>
              <a:rPr sz="1200" b="1" spc="697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Examples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3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Introduction to Syntax Directed Definition (SDD)_ Syntax Directed Translation _ Compiler Design - 0-2-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5873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Introduction to Syntax Directed Definition (SDD)_ Syntax Directed Translation _ Compiler Design - 0-3-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635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Introduction to Syntax Directed Definition (SDD)_ Syntax Directed Translation _ Compiler Design - 0-4-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46101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Introduction to Syntax Directed Definition (SDD)_ Syntax Directed Translation _ Compiler Design - 0-4-08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58610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Introduction to Syntax Directed Definition (SDD)_ Syntax Directed Translation _ Compiler Design - 0-5-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795" y="57340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Introduction to Syntax Directed Definition (SDD)_ Syntax Directed Translation _ Compiler Design - 0-7-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3149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7_ What is SDT(Syntax Directed Translation) &amp; its Applications _ Semantic Analysis - 0-2-28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60515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Introduction to Syntax Directed Definition (SDD)_ Syntax Directed Translation _ Compiler Design - 0-8-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" y="44196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3100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Syntax-Directed</a:t>
            </a:r>
            <a:r>
              <a:rPr sz="600" b="1" spc="1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Definitions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Syntax-</a:t>
            </a:r>
            <a:r>
              <a:rPr spc="85" dirty="0"/>
              <a:t>Directed</a:t>
            </a:r>
            <a:r>
              <a:rPr spc="240" dirty="0"/>
              <a:t> </a:t>
            </a:r>
            <a:r>
              <a:rPr spc="-10" dirty="0"/>
              <a:t>Definitions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177927" y="1517280"/>
            <a:ext cx="425259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00025" marR="5080" indent="-187960">
              <a:lnSpc>
                <a:spcPct val="103000"/>
              </a:lnSpc>
              <a:spcBef>
                <a:spcPts val="5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45" dirty="0">
                <a:latin typeface="Palatino Linotype" panose="02040502050505030304"/>
                <a:cs typeface="Palatino Linotype" panose="02040502050505030304"/>
              </a:rPr>
              <a:t>way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systematically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associate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annotations,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e.g.</a:t>
            </a:r>
            <a:r>
              <a:rPr sz="1100" spc="11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types,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nodes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in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grammar/parse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tree,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calculated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semantic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specification.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2419641" y="250254"/>
            <a:ext cx="2087245" cy="1269365"/>
            <a:chOff x="2419641" y="250254"/>
            <a:chExt cx="2087245" cy="1269365"/>
          </a:xfrm>
        </p:grpSpPr>
        <p:sp>
          <p:nvSpPr>
            <p:cNvPr id="8" name="object 8"/>
            <p:cNvSpPr/>
            <p:nvPr/>
          </p:nvSpPr>
          <p:spPr>
            <a:xfrm>
              <a:off x="3188589" y="308851"/>
              <a:ext cx="766445" cy="589280"/>
            </a:xfrm>
            <a:custGeom>
              <a:avLst/>
              <a:gdLst/>
              <a:ahLst/>
              <a:cxnLst/>
              <a:rect l="l" t="t" r="r" b="b"/>
              <a:pathLst>
                <a:path w="766445" h="589280">
                  <a:moveTo>
                    <a:pt x="143497" y="528497"/>
                  </a:moveTo>
                  <a:lnTo>
                    <a:pt x="143383" y="497916"/>
                  </a:lnTo>
                  <a:lnTo>
                    <a:pt x="142176" y="484289"/>
                  </a:lnTo>
                  <a:lnTo>
                    <a:pt x="138620" y="472351"/>
                  </a:lnTo>
                  <a:lnTo>
                    <a:pt x="137985" y="471208"/>
                  </a:lnTo>
                  <a:lnTo>
                    <a:pt x="137985" y="507961"/>
                  </a:lnTo>
                  <a:lnTo>
                    <a:pt x="137947" y="528497"/>
                  </a:lnTo>
                  <a:lnTo>
                    <a:pt x="137820" y="533488"/>
                  </a:lnTo>
                  <a:lnTo>
                    <a:pt x="137744" y="536422"/>
                  </a:lnTo>
                  <a:lnTo>
                    <a:pt x="137629" y="537870"/>
                  </a:lnTo>
                  <a:lnTo>
                    <a:pt x="136385" y="549338"/>
                  </a:lnTo>
                  <a:lnTo>
                    <a:pt x="136271" y="550430"/>
                  </a:lnTo>
                  <a:lnTo>
                    <a:pt x="110921" y="580085"/>
                  </a:lnTo>
                  <a:lnTo>
                    <a:pt x="78511" y="583374"/>
                  </a:lnTo>
                  <a:lnTo>
                    <a:pt x="65544" y="581240"/>
                  </a:lnTo>
                  <a:lnTo>
                    <a:pt x="40792" y="541451"/>
                  </a:lnTo>
                  <a:lnTo>
                    <a:pt x="38519" y="527011"/>
                  </a:lnTo>
                  <a:lnTo>
                    <a:pt x="41033" y="515099"/>
                  </a:lnTo>
                  <a:lnTo>
                    <a:pt x="54305" y="470979"/>
                  </a:lnTo>
                  <a:lnTo>
                    <a:pt x="68110" y="454799"/>
                  </a:lnTo>
                  <a:lnTo>
                    <a:pt x="67919" y="454799"/>
                  </a:lnTo>
                  <a:lnTo>
                    <a:pt x="74358" y="453263"/>
                  </a:lnTo>
                  <a:lnTo>
                    <a:pt x="83146" y="452399"/>
                  </a:lnTo>
                  <a:lnTo>
                    <a:pt x="95300" y="452526"/>
                  </a:lnTo>
                  <a:lnTo>
                    <a:pt x="133108" y="473786"/>
                  </a:lnTo>
                  <a:lnTo>
                    <a:pt x="137985" y="507961"/>
                  </a:lnTo>
                  <a:lnTo>
                    <a:pt x="137985" y="471208"/>
                  </a:lnTo>
                  <a:lnTo>
                    <a:pt x="113525" y="448437"/>
                  </a:lnTo>
                  <a:lnTo>
                    <a:pt x="113804" y="448437"/>
                  </a:lnTo>
                  <a:lnTo>
                    <a:pt x="108839" y="447586"/>
                  </a:lnTo>
                  <a:lnTo>
                    <a:pt x="102247" y="447243"/>
                  </a:lnTo>
                  <a:lnTo>
                    <a:pt x="79667" y="447243"/>
                  </a:lnTo>
                  <a:lnTo>
                    <a:pt x="73202" y="447586"/>
                  </a:lnTo>
                  <a:lnTo>
                    <a:pt x="74028" y="447586"/>
                  </a:lnTo>
                  <a:lnTo>
                    <a:pt x="70116" y="448437"/>
                  </a:lnTo>
                  <a:lnTo>
                    <a:pt x="44348" y="480428"/>
                  </a:lnTo>
                  <a:lnTo>
                    <a:pt x="36029" y="510628"/>
                  </a:lnTo>
                  <a:lnTo>
                    <a:pt x="35090" y="512152"/>
                  </a:lnTo>
                  <a:lnTo>
                    <a:pt x="31750" y="513016"/>
                  </a:lnTo>
                  <a:lnTo>
                    <a:pt x="31610" y="513753"/>
                  </a:lnTo>
                  <a:lnTo>
                    <a:pt x="32715" y="525297"/>
                  </a:lnTo>
                  <a:lnTo>
                    <a:pt x="32385" y="528497"/>
                  </a:lnTo>
                  <a:lnTo>
                    <a:pt x="30772" y="533488"/>
                  </a:lnTo>
                  <a:lnTo>
                    <a:pt x="29286" y="537870"/>
                  </a:lnTo>
                  <a:lnTo>
                    <a:pt x="27990" y="536422"/>
                  </a:lnTo>
                  <a:lnTo>
                    <a:pt x="21539" y="498665"/>
                  </a:lnTo>
                  <a:lnTo>
                    <a:pt x="12890" y="445058"/>
                  </a:lnTo>
                  <a:lnTo>
                    <a:pt x="7150" y="384670"/>
                  </a:lnTo>
                  <a:lnTo>
                    <a:pt x="6794" y="342150"/>
                  </a:lnTo>
                  <a:lnTo>
                    <a:pt x="6400" y="304038"/>
                  </a:lnTo>
                  <a:lnTo>
                    <a:pt x="6388" y="302564"/>
                  </a:lnTo>
                  <a:lnTo>
                    <a:pt x="5626" y="281952"/>
                  </a:lnTo>
                  <a:lnTo>
                    <a:pt x="4051" y="274955"/>
                  </a:lnTo>
                  <a:lnTo>
                    <a:pt x="1231" y="276212"/>
                  </a:lnTo>
                  <a:lnTo>
                    <a:pt x="609" y="279400"/>
                  </a:lnTo>
                  <a:lnTo>
                    <a:pt x="203" y="288277"/>
                  </a:lnTo>
                  <a:lnTo>
                    <a:pt x="0" y="302564"/>
                  </a:lnTo>
                  <a:lnTo>
                    <a:pt x="12" y="342150"/>
                  </a:lnTo>
                  <a:lnTo>
                    <a:pt x="1892" y="404647"/>
                  </a:lnTo>
                  <a:lnTo>
                    <a:pt x="14782" y="494665"/>
                  </a:lnTo>
                  <a:lnTo>
                    <a:pt x="22580" y="539254"/>
                  </a:lnTo>
                  <a:lnTo>
                    <a:pt x="24828" y="547065"/>
                  </a:lnTo>
                  <a:lnTo>
                    <a:pt x="24879" y="547268"/>
                  </a:lnTo>
                  <a:lnTo>
                    <a:pt x="26924" y="549338"/>
                  </a:lnTo>
                  <a:lnTo>
                    <a:pt x="29756" y="549338"/>
                  </a:lnTo>
                  <a:lnTo>
                    <a:pt x="32804" y="547065"/>
                  </a:lnTo>
                  <a:lnTo>
                    <a:pt x="35039" y="541451"/>
                  </a:lnTo>
                  <a:lnTo>
                    <a:pt x="35369" y="542328"/>
                  </a:lnTo>
                  <a:lnTo>
                    <a:pt x="49326" y="578523"/>
                  </a:lnTo>
                  <a:lnTo>
                    <a:pt x="77190" y="588949"/>
                  </a:lnTo>
                  <a:lnTo>
                    <a:pt x="96164" y="588746"/>
                  </a:lnTo>
                  <a:lnTo>
                    <a:pt x="113626" y="585266"/>
                  </a:lnTo>
                  <a:lnTo>
                    <a:pt x="117208" y="583374"/>
                  </a:lnTo>
                  <a:lnTo>
                    <a:pt x="126428" y="578523"/>
                  </a:lnTo>
                  <a:lnTo>
                    <a:pt x="128092" y="576567"/>
                  </a:lnTo>
                  <a:lnTo>
                    <a:pt x="135547" y="567728"/>
                  </a:lnTo>
                  <a:lnTo>
                    <a:pt x="141719" y="552297"/>
                  </a:lnTo>
                  <a:lnTo>
                    <a:pt x="143179" y="539559"/>
                  </a:lnTo>
                  <a:lnTo>
                    <a:pt x="143497" y="528497"/>
                  </a:lnTo>
                  <a:close/>
                </a:path>
                <a:path w="766445" h="589280">
                  <a:moveTo>
                    <a:pt x="766076" y="121843"/>
                  </a:moveTo>
                  <a:lnTo>
                    <a:pt x="763092" y="119900"/>
                  </a:lnTo>
                  <a:lnTo>
                    <a:pt x="740549" y="113855"/>
                  </a:lnTo>
                  <a:lnTo>
                    <a:pt x="716368" y="106895"/>
                  </a:lnTo>
                  <a:lnTo>
                    <a:pt x="717105" y="52527"/>
                  </a:lnTo>
                  <a:lnTo>
                    <a:pt x="720153" y="7683"/>
                  </a:lnTo>
                  <a:lnTo>
                    <a:pt x="720280" y="3187"/>
                  </a:lnTo>
                  <a:lnTo>
                    <a:pt x="717715" y="88"/>
                  </a:lnTo>
                  <a:lnTo>
                    <a:pt x="714540" y="0"/>
                  </a:lnTo>
                  <a:lnTo>
                    <a:pt x="713092" y="1816"/>
                  </a:lnTo>
                  <a:lnTo>
                    <a:pt x="709549" y="40906"/>
                  </a:lnTo>
                  <a:lnTo>
                    <a:pt x="708583" y="101079"/>
                  </a:lnTo>
                  <a:lnTo>
                    <a:pt x="708571" y="104648"/>
                  </a:lnTo>
                  <a:lnTo>
                    <a:pt x="678141" y="95872"/>
                  </a:lnTo>
                  <a:lnTo>
                    <a:pt x="655815" y="90258"/>
                  </a:lnTo>
                  <a:lnTo>
                    <a:pt x="639673" y="87871"/>
                  </a:lnTo>
                  <a:lnTo>
                    <a:pt x="621919" y="87096"/>
                  </a:lnTo>
                  <a:lnTo>
                    <a:pt x="606361" y="86728"/>
                  </a:lnTo>
                  <a:lnTo>
                    <a:pt x="600252" y="86931"/>
                  </a:lnTo>
                  <a:lnTo>
                    <a:pt x="599681" y="87845"/>
                  </a:lnTo>
                  <a:lnTo>
                    <a:pt x="599363" y="89941"/>
                  </a:lnTo>
                  <a:lnTo>
                    <a:pt x="602234" y="91274"/>
                  </a:lnTo>
                  <a:lnTo>
                    <a:pt x="609358" y="92075"/>
                  </a:lnTo>
                  <a:lnTo>
                    <a:pt x="638073" y="93421"/>
                  </a:lnTo>
                  <a:lnTo>
                    <a:pt x="652957" y="95529"/>
                  </a:lnTo>
                  <a:lnTo>
                    <a:pt x="671068" y="99809"/>
                  </a:lnTo>
                  <a:lnTo>
                    <a:pt x="708571" y="110566"/>
                  </a:lnTo>
                  <a:lnTo>
                    <a:pt x="708520" y="178498"/>
                  </a:lnTo>
                  <a:lnTo>
                    <a:pt x="709041" y="201866"/>
                  </a:lnTo>
                  <a:lnTo>
                    <a:pt x="710552" y="209804"/>
                  </a:lnTo>
                  <a:lnTo>
                    <a:pt x="713587" y="210185"/>
                  </a:lnTo>
                  <a:lnTo>
                    <a:pt x="714692" y="208026"/>
                  </a:lnTo>
                  <a:lnTo>
                    <a:pt x="715365" y="197573"/>
                  </a:lnTo>
                  <a:lnTo>
                    <a:pt x="715797" y="172008"/>
                  </a:lnTo>
                  <a:lnTo>
                    <a:pt x="716318" y="112788"/>
                  </a:lnTo>
                  <a:lnTo>
                    <a:pt x="734136" y="117894"/>
                  </a:lnTo>
                  <a:lnTo>
                    <a:pt x="754126" y="123380"/>
                  </a:lnTo>
                  <a:lnTo>
                    <a:pt x="762495" y="124942"/>
                  </a:lnTo>
                  <a:lnTo>
                    <a:pt x="764781" y="123964"/>
                  </a:lnTo>
                  <a:lnTo>
                    <a:pt x="766076" y="1218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1714" y="250254"/>
              <a:ext cx="126804" cy="1542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641" y="366648"/>
              <a:ext cx="2086826" cy="1152715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3100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Syntax-Directed</a:t>
            </a:r>
            <a:r>
              <a:rPr sz="600" b="1" spc="1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Definitions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Syntax-</a:t>
            </a:r>
            <a:r>
              <a:rPr spc="85" dirty="0"/>
              <a:t>Directed</a:t>
            </a:r>
            <a:r>
              <a:rPr spc="240" dirty="0"/>
              <a:t> </a:t>
            </a:r>
            <a:r>
              <a:rPr spc="-10" dirty="0"/>
              <a:t>Definitions</a:t>
            </a:r>
            <a:endParaRPr spc="-10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033932"/>
            <a:ext cx="4483735" cy="593090"/>
            <a:chOff x="87743" y="1033932"/>
            <a:chExt cx="4483735" cy="5930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157109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1524851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1512150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033932"/>
              <a:ext cx="50800" cy="49091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201390"/>
              <a:ext cx="4432935" cy="374650"/>
            </a:xfrm>
            <a:custGeom>
              <a:avLst/>
              <a:gdLst/>
              <a:ahLst/>
              <a:cxnLst/>
              <a:rect l="l" t="t" r="r" b="b"/>
              <a:pathLst>
                <a:path w="4432935" h="374650">
                  <a:moveTo>
                    <a:pt x="4432567" y="0"/>
                  </a:moveTo>
                  <a:lnTo>
                    <a:pt x="0" y="0"/>
                  </a:lnTo>
                  <a:lnTo>
                    <a:pt x="0" y="323460"/>
                  </a:lnTo>
                  <a:lnTo>
                    <a:pt x="4008" y="343184"/>
                  </a:lnTo>
                  <a:lnTo>
                    <a:pt x="14922" y="359337"/>
                  </a:lnTo>
                  <a:lnTo>
                    <a:pt x="31075" y="370251"/>
                  </a:lnTo>
                  <a:lnTo>
                    <a:pt x="50800" y="374260"/>
                  </a:lnTo>
                  <a:lnTo>
                    <a:pt x="4381767" y="374260"/>
                  </a:lnTo>
                  <a:lnTo>
                    <a:pt x="4401492" y="370251"/>
                  </a:lnTo>
                  <a:lnTo>
                    <a:pt x="4417644" y="359337"/>
                  </a:lnTo>
                  <a:lnTo>
                    <a:pt x="4428558" y="343184"/>
                  </a:lnTo>
                  <a:lnTo>
                    <a:pt x="4432567" y="32346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072036"/>
              <a:ext cx="0" cy="472440"/>
            </a:xfrm>
            <a:custGeom>
              <a:avLst/>
              <a:gdLst/>
              <a:ahLst/>
              <a:cxnLst/>
              <a:rect l="l" t="t" r="r" b="b"/>
              <a:pathLst>
                <a:path h="472440">
                  <a:moveTo>
                    <a:pt x="0" y="4718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05933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04663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03393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1806562"/>
            <a:ext cx="65201" cy="6520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1165" y="2050631"/>
            <a:ext cx="65201" cy="6520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25844" y="935352"/>
            <a:ext cx="4332605" cy="18161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Definition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252095">
              <a:lnSpc>
                <a:spcPct val="103000"/>
              </a:lnSpc>
              <a:spcBef>
                <a:spcPts val="26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syntax-</a:t>
            </a:r>
            <a:r>
              <a:rPr sz="110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directed</a:t>
            </a:r>
            <a:r>
              <a:rPr sz="1100" spc="7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definition</a:t>
            </a:r>
            <a:r>
              <a:rPr sz="1100" spc="7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(SDD)</a:t>
            </a:r>
            <a:r>
              <a:rPr sz="1100" spc="7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context-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free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with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attributes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40" dirty="0">
                <a:latin typeface="Palatino Linotype" panose="02040502050505030304"/>
                <a:cs typeface="Palatino Linotype" panose="02040502050505030304"/>
              </a:rPr>
              <a:t>added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symbols.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stored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nodes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syntax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tree.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 marR="549910">
              <a:lnSpc>
                <a:spcPct val="103000"/>
              </a:lnSpc>
              <a:spcBef>
                <a:spcPts val="56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each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production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has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set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semantic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rules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associated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for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computing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5080">
              <a:lnSpc>
                <a:spcPct val="103000"/>
              </a:lnSpc>
              <a:spcBef>
                <a:spcPts val="600"/>
              </a:spcBef>
            </a:pPr>
            <a:r>
              <a:rPr sz="1100" b="1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100" b="1" spc="1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b="1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b="1" spc="1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spc="5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b="1" spc="1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spc="6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b="1" spc="1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dirty="0">
                <a:latin typeface="Palatino Linotype" panose="02040502050505030304"/>
                <a:cs typeface="Palatino Linotype" panose="02040502050505030304"/>
              </a:rPr>
              <a:t>symbol,</a:t>
            </a:r>
            <a:r>
              <a:rPr sz="1100" b="1" spc="1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b="1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b="1" spc="1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1100" b="1" spc="1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spc="60" dirty="0">
                <a:latin typeface="Palatino Linotype" panose="02040502050505030304"/>
                <a:cs typeface="Palatino Linotype" panose="02040502050505030304"/>
              </a:rPr>
              <a:t>attribute,</a:t>
            </a:r>
            <a:r>
              <a:rPr sz="1100" b="1" spc="1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dirty="0">
                <a:latin typeface="Palatino Linotype" panose="02040502050505030304"/>
                <a:cs typeface="Palatino Linotype" panose="02040502050505030304"/>
              </a:rPr>
              <a:t>then</a:t>
            </a:r>
            <a:r>
              <a:rPr sz="1100" b="1" spc="1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X.a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b="1" spc="-10" dirty="0">
                <a:latin typeface="Palatino Linotype" panose="02040502050505030304"/>
                <a:cs typeface="Palatino Linotype" panose="02040502050505030304"/>
              </a:rPr>
              <a:t>denotes </a:t>
            </a:r>
            <a:r>
              <a:rPr sz="1100" b="1" spc="5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b="1" spc="1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dirty="0">
                <a:latin typeface="Palatino Linotype" panose="02040502050505030304"/>
                <a:cs typeface="Palatino Linotype" panose="02040502050505030304"/>
              </a:rPr>
              <a:t>value</a:t>
            </a:r>
            <a:r>
              <a:rPr sz="1100" b="1" spc="1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b="1" spc="1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spc="5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b="1" spc="1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spc="90" dirty="0">
                <a:latin typeface="Palatino Linotype" panose="02040502050505030304"/>
                <a:cs typeface="Palatino Linotype" panose="02040502050505030304"/>
              </a:rPr>
              <a:t>at</a:t>
            </a:r>
            <a:r>
              <a:rPr sz="1100" b="1" spc="1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dirty="0">
                <a:latin typeface="Palatino Linotype" panose="02040502050505030304"/>
                <a:cs typeface="Palatino Linotype" panose="02040502050505030304"/>
              </a:rPr>
              <a:t>node</a:t>
            </a:r>
            <a:r>
              <a:rPr sz="1100" b="1" spc="1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7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95935" y="1534040"/>
            <a:ext cx="2448560" cy="73660"/>
          </a:xfrm>
          <a:custGeom>
            <a:avLst/>
            <a:gdLst/>
            <a:ahLst/>
            <a:cxnLst/>
            <a:rect l="l" t="t" r="r" b="b"/>
            <a:pathLst>
              <a:path w="2448560" h="73659">
                <a:moveTo>
                  <a:pt x="194712" y="0"/>
                </a:moveTo>
                <a:lnTo>
                  <a:pt x="145961" y="490"/>
                </a:lnTo>
                <a:lnTo>
                  <a:pt x="90345" y="3907"/>
                </a:lnTo>
                <a:lnTo>
                  <a:pt x="45785" y="10996"/>
                </a:lnTo>
                <a:lnTo>
                  <a:pt x="2560" y="20719"/>
                </a:lnTo>
                <a:lnTo>
                  <a:pt x="0" y="21583"/>
                </a:lnTo>
                <a:lnTo>
                  <a:pt x="0" y="24736"/>
                </a:lnTo>
                <a:lnTo>
                  <a:pt x="862" y="25677"/>
                </a:lnTo>
                <a:lnTo>
                  <a:pt x="3464" y="26050"/>
                </a:lnTo>
                <a:lnTo>
                  <a:pt x="14288" y="23925"/>
                </a:lnTo>
                <a:lnTo>
                  <a:pt x="26289" y="21152"/>
                </a:lnTo>
                <a:lnTo>
                  <a:pt x="51758" y="15712"/>
                </a:lnTo>
                <a:lnTo>
                  <a:pt x="100038" y="8677"/>
                </a:lnTo>
                <a:lnTo>
                  <a:pt x="155651" y="5637"/>
                </a:lnTo>
                <a:lnTo>
                  <a:pt x="198730" y="5370"/>
                </a:lnTo>
                <a:lnTo>
                  <a:pt x="241623" y="5646"/>
                </a:lnTo>
                <a:lnTo>
                  <a:pt x="294344" y="8958"/>
                </a:lnTo>
                <a:lnTo>
                  <a:pt x="354108" y="19437"/>
                </a:lnTo>
                <a:lnTo>
                  <a:pt x="446772" y="40472"/>
                </a:lnTo>
                <a:lnTo>
                  <a:pt x="472778" y="46112"/>
                </a:lnTo>
                <a:lnTo>
                  <a:pt x="489294" y="49459"/>
                </a:lnTo>
                <a:lnTo>
                  <a:pt x="510756" y="52247"/>
                </a:lnTo>
                <a:lnTo>
                  <a:pt x="536283" y="53588"/>
                </a:lnTo>
                <a:lnTo>
                  <a:pt x="566197" y="53488"/>
                </a:lnTo>
                <a:lnTo>
                  <a:pt x="600820" y="51956"/>
                </a:lnTo>
                <a:lnTo>
                  <a:pt x="634522" y="50120"/>
                </a:lnTo>
                <a:lnTo>
                  <a:pt x="669046" y="48880"/>
                </a:lnTo>
                <a:lnTo>
                  <a:pt x="712748" y="48083"/>
                </a:lnTo>
                <a:lnTo>
                  <a:pt x="773989" y="47578"/>
                </a:lnTo>
                <a:lnTo>
                  <a:pt x="951723" y="46996"/>
                </a:lnTo>
                <a:lnTo>
                  <a:pt x="1014408" y="47140"/>
                </a:lnTo>
                <a:lnTo>
                  <a:pt x="1056389" y="47746"/>
                </a:lnTo>
                <a:lnTo>
                  <a:pt x="1107063" y="50767"/>
                </a:lnTo>
                <a:lnTo>
                  <a:pt x="1163510" y="58257"/>
                </a:lnTo>
                <a:lnTo>
                  <a:pt x="1219633" y="66125"/>
                </a:lnTo>
                <a:lnTo>
                  <a:pt x="1265081" y="71911"/>
                </a:lnTo>
                <a:lnTo>
                  <a:pt x="1277254" y="73122"/>
                </a:lnTo>
                <a:lnTo>
                  <a:pt x="1291848" y="73661"/>
                </a:lnTo>
                <a:lnTo>
                  <a:pt x="1309248" y="73417"/>
                </a:lnTo>
                <a:lnTo>
                  <a:pt x="1331102" y="72333"/>
                </a:lnTo>
                <a:lnTo>
                  <a:pt x="1386404" y="68614"/>
                </a:lnTo>
                <a:lnTo>
                  <a:pt x="1418803" y="67488"/>
                </a:lnTo>
                <a:lnTo>
                  <a:pt x="1462082" y="66896"/>
                </a:lnTo>
                <a:lnTo>
                  <a:pt x="1522065" y="66759"/>
                </a:lnTo>
                <a:lnTo>
                  <a:pt x="1774257" y="67994"/>
                </a:lnTo>
                <a:lnTo>
                  <a:pt x="1833126" y="68412"/>
                </a:lnTo>
                <a:lnTo>
                  <a:pt x="1862549" y="67737"/>
                </a:lnTo>
                <a:lnTo>
                  <a:pt x="1892309" y="66217"/>
                </a:lnTo>
                <a:lnTo>
                  <a:pt x="1948196" y="62072"/>
                </a:lnTo>
                <a:lnTo>
                  <a:pt x="1978498" y="60944"/>
                </a:lnTo>
                <a:lnTo>
                  <a:pt x="2021054" y="60327"/>
                </a:lnTo>
                <a:lnTo>
                  <a:pt x="2082183" y="60128"/>
                </a:lnTo>
                <a:lnTo>
                  <a:pt x="2261387" y="60551"/>
                </a:lnTo>
                <a:lnTo>
                  <a:pt x="2315538" y="60975"/>
                </a:lnTo>
                <a:lnTo>
                  <a:pt x="2346591" y="61752"/>
                </a:lnTo>
                <a:lnTo>
                  <a:pt x="2402067" y="64887"/>
                </a:lnTo>
                <a:lnTo>
                  <a:pt x="2427338" y="65768"/>
                </a:lnTo>
                <a:lnTo>
                  <a:pt x="2448112" y="66007"/>
                </a:lnTo>
                <a:lnTo>
                  <a:pt x="2448112" y="60541"/>
                </a:lnTo>
                <a:lnTo>
                  <a:pt x="2401838" y="58788"/>
                </a:lnTo>
                <a:lnTo>
                  <a:pt x="2337895" y="55299"/>
                </a:lnTo>
                <a:lnTo>
                  <a:pt x="2296479" y="54117"/>
                </a:lnTo>
                <a:lnTo>
                  <a:pt x="2238352" y="53582"/>
                </a:lnTo>
                <a:lnTo>
                  <a:pt x="2073034" y="53561"/>
                </a:lnTo>
                <a:lnTo>
                  <a:pt x="2017891" y="53918"/>
                </a:lnTo>
                <a:lnTo>
                  <a:pt x="1978326" y="54653"/>
                </a:lnTo>
                <a:lnTo>
                  <a:pt x="1947928" y="55885"/>
                </a:lnTo>
                <a:lnTo>
                  <a:pt x="1874228" y="60909"/>
                </a:lnTo>
                <a:lnTo>
                  <a:pt x="1834663" y="62431"/>
                </a:lnTo>
                <a:lnTo>
                  <a:pt x="1791671" y="62486"/>
                </a:lnTo>
                <a:lnTo>
                  <a:pt x="1696107" y="60619"/>
                </a:lnTo>
                <a:lnTo>
                  <a:pt x="1640431" y="60213"/>
                </a:lnTo>
                <a:lnTo>
                  <a:pt x="1513475" y="60140"/>
                </a:lnTo>
                <a:lnTo>
                  <a:pt x="1459070" y="60482"/>
                </a:lnTo>
                <a:lnTo>
                  <a:pt x="1387580" y="62464"/>
                </a:lnTo>
                <a:lnTo>
                  <a:pt x="1328243" y="66190"/>
                </a:lnTo>
                <a:lnTo>
                  <a:pt x="1304994" y="67202"/>
                </a:lnTo>
                <a:lnTo>
                  <a:pt x="1257328" y="65155"/>
                </a:lnTo>
                <a:lnTo>
                  <a:pt x="1147512" y="49608"/>
                </a:lnTo>
                <a:lnTo>
                  <a:pt x="1115301" y="45662"/>
                </a:lnTo>
                <a:lnTo>
                  <a:pt x="1083111" y="42987"/>
                </a:lnTo>
                <a:lnTo>
                  <a:pt x="1045994" y="41367"/>
                </a:lnTo>
                <a:lnTo>
                  <a:pt x="999000" y="40587"/>
                </a:lnTo>
                <a:lnTo>
                  <a:pt x="937179" y="40431"/>
                </a:lnTo>
                <a:lnTo>
                  <a:pt x="776420" y="41098"/>
                </a:lnTo>
                <a:lnTo>
                  <a:pt x="718074" y="41667"/>
                </a:lnTo>
                <a:lnTo>
                  <a:pt x="674434" y="42510"/>
                </a:lnTo>
                <a:lnTo>
                  <a:pt x="639391" y="43743"/>
                </a:lnTo>
                <a:lnTo>
                  <a:pt x="606834" y="45485"/>
                </a:lnTo>
                <a:lnTo>
                  <a:pt x="576862" y="46818"/>
                </a:lnTo>
                <a:lnTo>
                  <a:pt x="546636" y="47347"/>
                </a:lnTo>
                <a:lnTo>
                  <a:pt x="520677" y="47051"/>
                </a:lnTo>
                <a:lnTo>
                  <a:pt x="503508" y="45912"/>
                </a:lnTo>
                <a:lnTo>
                  <a:pt x="486210" y="42984"/>
                </a:lnTo>
                <a:lnTo>
                  <a:pt x="461745" y="38023"/>
                </a:lnTo>
                <a:lnTo>
                  <a:pt x="430376" y="31087"/>
                </a:lnTo>
                <a:lnTo>
                  <a:pt x="355665" y="13903"/>
                </a:lnTo>
                <a:lnTo>
                  <a:pt x="324644" y="7759"/>
                </a:lnTo>
                <a:lnTo>
                  <a:pt x="297880" y="3545"/>
                </a:lnTo>
                <a:lnTo>
                  <a:pt x="273950" y="1004"/>
                </a:lnTo>
                <a:lnTo>
                  <a:pt x="243295" y="150"/>
                </a:lnTo>
                <a:lnTo>
                  <a:pt x="1947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3100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Syntax-Directed</a:t>
            </a:r>
            <a:r>
              <a:rPr sz="600" b="1" spc="1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Definitions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765238"/>
            <a:ext cx="4483735" cy="2349500"/>
            <a:chOff x="87743" y="765238"/>
            <a:chExt cx="4483735" cy="2349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910323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12884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00184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65238"/>
              <a:ext cx="50800" cy="224764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54582"/>
              <a:ext cx="4432935" cy="2109470"/>
            </a:xfrm>
            <a:custGeom>
              <a:avLst/>
              <a:gdLst/>
              <a:ahLst/>
              <a:cxnLst/>
              <a:rect l="l" t="t" r="r" b="b"/>
              <a:pathLst>
                <a:path w="4432935" h="2109470">
                  <a:moveTo>
                    <a:pt x="4432567" y="0"/>
                  </a:moveTo>
                  <a:lnTo>
                    <a:pt x="0" y="0"/>
                  </a:lnTo>
                  <a:lnTo>
                    <a:pt x="0" y="2058301"/>
                  </a:lnTo>
                  <a:lnTo>
                    <a:pt x="4008" y="2078026"/>
                  </a:lnTo>
                  <a:lnTo>
                    <a:pt x="14922" y="2094179"/>
                  </a:lnTo>
                  <a:lnTo>
                    <a:pt x="31075" y="2105093"/>
                  </a:lnTo>
                  <a:lnTo>
                    <a:pt x="50800" y="2109102"/>
                  </a:lnTo>
                  <a:lnTo>
                    <a:pt x="4381767" y="2109102"/>
                  </a:lnTo>
                  <a:lnTo>
                    <a:pt x="4401492" y="2105093"/>
                  </a:lnTo>
                  <a:lnTo>
                    <a:pt x="4417644" y="2094179"/>
                  </a:lnTo>
                  <a:lnTo>
                    <a:pt x="4428558" y="2078026"/>
                  </a:lnTo>
                  <a:lnTo>
                    <a:pt x="4432567" y="205830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803338"/>
              <a:ext cx="0" cy="2228850"/>
            </a:xfrm>
            <a:custGeom>
              <a:avLst/>
              <a:gdLst/>
              <a:ahLst/>
              <a:cxnLst/>
              <a:rect l="l" t="t" r="r" b="b"/>
              <a:pathLst>
                <a:path h="2228850">
                  <a:moveTo>
                    <a:pt x="0" y="222859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906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779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652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008341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65" y="1874913"/>
              <a:ext cx="65201" cy="652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165" y="2118995"/>
              <a:ext cx="65201" cy="65201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960" marR="1911350" indent="-277495">
              <a:lnSpc>
                <a:spcPct val="127000"/>
              </a:lnSpc>
              <a:spcBef>
                <a:spcPts val="100"/>
              </a:spcBef>
            </a:pPr>
            <a:r>
              <a:rPr spc="-10" dirty="0"/>
              <a:t>Example</a:t>
            </a:r>
            <a:r>
              <a:rPr spc="30" dirty="0"/>
              <a:t> </a:t>
            </a:r>
            <a:r>
              <a:rPr spc="-10" dirty="0"/>
              <a:t>(Syntax-</a:t>
            </a:r>
            <a:r>
              <a:rPr dirty="0"/>
              <a:t>Directed</a:t>
            </a:r>
            <a:r>
              <a:rPr spc="30" dirty="0"/>
              <a:t> </a:t>
            </a:r>
            <a:r>
              <a:rPr spc="-20" dirty="0"/>
              <a:t>Definitions) </a:t>
            </a:r>
            <a:r>
              <a:rPr dirty="0"/>
              <a:t>Let</a:t>
            </a:r>
            <a:r>
              <a:rPr spc="60" dirty="0"/>
              <a:t> </a:t>
            </a:r>
            <a:r>
              <a:rPr dirty="0"/>
              <a:t>the</a:t>
            </a:r>
            <a:r>
              <a:rPr spc="65" dirty="0"/>
              <a:t> </a:t>
            </a:r>
            <a:r>
              <a:rPr spc="-30" dirty="0"/>
              <a:t>grammar</a:t>
            </a:r>
            <a:r>
              <a:rPr spc="65" dirty="0"/>
              <a:t> </a:t>
            </a:r>
            <a:r>
              <a:rPr spc="-25" dirty="0"/>
              <a:t>be</a:t>
            </a:r>
            <a:endParaRPr spc="-25" dirty="0"/>
          </a:p>
          <a:p>
            <a:pPr marL="363855" algn="ctr">
              <a:lnSpc>
                <a:spcPct val="100000"/>
              </a:lnSpc>
              <a:spcBef>
                <a:spcPts val="1130"/>
              </a:spcBef>
            </a:pPr>
            <a:r>
              <a:rPr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i="1" spc="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pc="-4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i="1" spc="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dirty="0">
                <a:solidFill>
                  <a:srgbClr val="0000CC"/>
                </a:solidFill>
              </a:rPr>
              <a:t>+</a:t>
            </a:r>
            <a:r>
              <a:rPr spc="30" dirty="0">
                <a:solidFill>
                  <a:srgbClr val="0000CC"/>
                </a:solidFill>
              </a:rPr>
              <a:t> </a:t>
            </a:r>
            <a:r>
              <a:rPr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i="1" spc="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-12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|</a:t>
            </a:r>
            <a:r>
              <a:rPr spc="-3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b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num</a:t>
            </a:r>
            <a:endParaRPr b="1" spc="-25" dirty="0">
              <a:solidFill>
                <a:srgbClr val="0000CC"/>
              </a:solidFill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1160"/>
              </a:spcBef>
            </a:pPr>
          </a:p>
          <a:p>
            <a:pPr marL="314960" marR="55880">
              <a:lnSpc>
                <a:spcPct val="146000"/>
              </a:lnSpc>
            </a:pPr>
            <a:r>
              <a:rPr dirty="0"/>
              <a:t>Then</a:t>
            </a:r>
            <a:r>
              <a:rPr spc="20" dirty="0"/>
              <a:t> </a:t>
            </a:r>
            <a:r>
              <a:rPr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 </a:t>
            </a:r>
            <a:r>
              <a:rPr spc="-35" dirty="0"/>
              <a:t>derives</a:t>
            </a:r>
            <a:r>
              <a:rPr spc="40" dirty="0"/>
              <a:t> </a:t>
            </a:r>
            <a:r>
              <a:rPr dirty="0"/>
              <a:t>its</a:t>
            </a:r>
            <a:r>
              <a:rPr spc="45" dirty="0"/>
              <a:t> </a:t>
            </a:r>
            <a:r>
              <a:rPr spc="-30" dirty="0"/>
              <a:t>value</a:t>
            </a:r>
            <a:r>
              <a:rPr spc="45" dirty="0"/>
              <a:t> </a:t>
            </a:r>
            <a:r>
              <a:rPr spc="-20" dirty="0"/>
              <a:t>from</a:t>
            </a:r>
            <a:r>
              <a:rPr spc="40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b="1" spc="-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num</a:t>
            </a:r>
            <a:r>
              <a:rPr b="1" spc="-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-10" dirty="0"/>
              <a:t>tokens</a:t>
            </a:r>
            <a:r>
              <a:rPr spc="45" dirty="0"/>
              <a:t> </a:t>
            </a:r>
            <a:r>
              <a:rPr dirty="0"/>
              <a:t>in</a:t>
            </a:r>
            <a:r>
              <a:rPr spc="40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spc="-25" dirty="0"/>
              <a:t>expression. </a:t>
            </a:r>
            <a:r>
              <a:rPr dirty="0"/>
              <a:t>This</a:t>
            </a:r>
            <a:r>
              <a:rPr spc="40" dirty="0"/>
              <a:t> </a:t>
            </a:r>
            <a:r>
              <a:rPr dirty="0"/>
              <a:t>is</a:t>
            </a:r>
            <a:r>
              <a:rPr spc="45" dirty="0"/>
              <a:t> </a:t>
            </a:r>
            <a:r>
              <a:rPr spc="-30" dirty="0"/>
              <a:t>expressed</a:t>
            </a:r>
            <a:r>
              <a:rPr spc="45" dirty="0"/>
              <a:t> </a:t>
            </a:r>
            <a:r>
              <a:rPr spc="-25" dirty="0"/>
              <a:t>formally</a:t>
            </a:r>
            <a:r>
              <a:rPr spc="45" dirty="0"/>
              <a:t> </a:t>
            </a:r>
            <a:r>
              <a:rPr dirty="0"/>
              <a:t>by</a:t>
            </a:r>
            <a:r>
              <a:rPr spc="45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spc="-10" dirty="0"/>
              <a:t>rules</a:t>
            </a:r>
            <a:endParaRPr spc="-10" dirty="0"/>
          </a:p>
          <a:p>
            <a:pPr marL="1630045">
              <a:lnSpc>
                <a:spcPct val="100000"/>
              </a:lnSpc>
              <a:spcBef>
                <a:spcPts val="1130"/>
              </a:spcBef>
            </a:pPr>
            <a:r>
              <a:rPr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E.</a:t>
            </a:r>
            <a:r>
              <a:rPr dirty="0">
                <a:solidFill>
                  <a:srgbClr val="0000CC"/>
                </a:solidFill>
              </a:rPr>
              <a:t>val</a:t>
            </a:r>
            <a:r>
              <a:rPr spc="5" dirty="0">
                <a:solidFill>
                  <a:srgbClr val="0000CC"/>
                </a:solidFill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pc="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-15" baseline="-10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1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spc="-10" dirty="0">
                <a:solidFill>
                  <a:srgbClr val="0000CC"/>
                </a:solidFill>
              </a:rPr>
              <a:t>val</a:t>
            </a:r>
            <a:r>
              <a:rPr sz="1100" spc="-50" dirty="0">
                <a:solidFill>
                  <a:srgbClr val="0000CC"/>
                </a:solidFill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5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-15" baseline="-10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2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spc="-10" dirty="0">
                <a:solidFill>
                  <a:srgbClr val="0000CC"/>
                </a:solidFill>
              </a:rPr>
              <a:t>val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1578610">
              <a:lnSpc>
                <a:spcPct val="100000"/>
              </a:lnSpc>
              <a:spcBef>
                <a:spcPts val="335"/>
              </a:spcBef>
            </a:pPr>
            <a:r>
              <a:rPr i="1" u="heavy" spc="110" dirty="0">
                <a:solidFill>
                  <a:srgbClr val="0000CC"/>
                </a:solidFill>
                <a:uFill>
                  <a:solidFill>
                    <a:srgbClr val="000000"/>
                  </a:solidFill>
                </a:u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i="1" u="heavy" dirty="0">
                <a:solidFill>
                  <a:srgbClr val="0000CC"/>
                </a:solidFill>
                <a:uFill>
                  <a:solidFill>
                    <a:srgbClr val="000000"/>
                  </a:solidFill>
                </a:uFill>
                <a:latin typeface="Bookman Old Style" panose="02050604050505020204"/>
                <a:cs typeface="Bookman Old Style" panose="02050604050505020204"/>
              </a:rPr>
              <a:t>E.</a:t>
            </a:r>
            <a:r>
              <a:rPr u="heavy" dirty="0">
                <a:solidFill>
                  <a:srgbClr val="0000CC"/>
                </a:solidFill>
                <a:uFill>
                  <a:solidFill>
                    <a:srgbClr val="000000"/>
                  </a:solidFill>
                </a:uFill>
              </a:rPr>
              <a:t>val</a:t>
            </a:r>
            <a:r>
              <a:rPr spc="10" dirty="0">
                <a:solidFill>
                  <a:srgbClr val="0000CC"/>
                </a:solidFill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pc="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b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num</a:t>
            </a:r>
            <a:r>
              <a:rPr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pc="-10" dirty="0">
                <a:solidFill>
                  <a:srgbClr val="0000CC"/>
                </a:solidFill>
              </a:rPr>
              <a:t>lexval</a:t>
            </a:r>
            <a:endParaRPr spc="-10" dirty="0">
              <a:solidFill>
                <a:srgbClr val="0000CC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61109" y="1392859"/>
            <a:ext cx="1555750" cy="1349375"/>
          </a:xfrm>
          <a:custGeom>
            <a:avLst/>
            <a:gdLst/>
            <a:ahLst/>
            <a:cxnLst/>
            <a:rect l="l" t="t" r="r" b="b"/>
            <a:pathLst>
              <a:path w="1555750" h="1349375">
                <a:moveTo>
                  <a:pt x="455104" y="958596"/>
                </a:moveTo>
                <a:lnTo>
                  <a:pt x="452513" y="956259"/>
                </a:lnTo>
                <a:lnTo>
                  <a:pt x="445909" y="955459"/>
                </a:lnTo>
                <a:lnTo>
                  <a:pt x="439826" y="954214"/>
                </a:lnTo>
                <a:lnTo>
                  <a:pt x="430504" y="951369"/>
                </a:lnTo>
                <a:lnTo>
                  <a:pt x="416331" y="946365"/>
                </a:lnTo>
                <a:lnTo>
                  <a:pt x="367588" y="928395"/>
                </a:lnTo>
                <a:lnTo>
                  <a:pt x="340487" y="919111"/>
                </a:lnTo>
                <a:lnTo>
                  <a:pt x="290220" y="903871"/>
                </a:lnTo>
                <a:lnTo>
                  <a:pt x="226923" y="889863"/>
                </a:lnTo>
                <a:lnTo>
                  <a:pt x="163385" y="886866"/>
                </a:lnTo>
                <a:lnTo>
                  <a:pt x="140233" y="887310"/>
                </a:lnTo>
                <a:lnTo>
                  <a:pt x="94310" y="900277"/>
                </a:lnTo>
                <a:lnTo>
                  <a:pt x="35750" y="943991"/>
                </a:lnTo>
                <a:lnTo>
                  <a:pt x="3124" y="998270"/>
                </a:lnTo>
                <a:lnTo>
                  <a:pt x="0" y="1055789"/>
                </a:lnTo>
                <a:lnTo>
                  <a:pt x="114" y="1066812"/>
                </a:lnTo>
                <a:lnTo>
                  <a:pt x="17145" y="1119593"/>
                </a:lnTo>
                <a:lnTo>
                  <a:pt x="47205" y="1156665"/>
                </a:lnTo>
                <a:lnTo>
                  <a:pt x="81089" y="1182039"/>
                </a:lnTo>
                <a:lnTo>
                  <a:pt x="121831" y="1194650"/>
                </a:lnTo>
                <a:lnTo>
                  <a:pt x="179158" y="1197025"/>
                </a:lnTo>
                <a:lnTo>
                  <a:pt x="197281" y="1196263"/>
                </a:lnTo>
                <a:lnTo>
                  <a:pt x="237159" y="1189761"/>
                </a:lnTo>
                <a:lnTo>
                  <a:pt x="277647" y="1176858"/>
                </a:lnTo>
                <a:lnTo>
                  <a:pt x="312610" y="1156881"/>
                </a:lnTo>
                <a:lnTo>
                  <a:pt x="332333" y="1117447"/>
                </a:lnTo>
                <a:lnTo>
                  <a:pt x="345630" y="1065885"/>
                </a:lnTo>
                <a:lnTo>
                  <a:pt x="351091" y="1047915"/>
                </a:lnTo>
                <a:lnTo>
                  <a:pt x="357136" y="1031468"/>
                </a:lnTo>
                <a:lnTo>
                  <a:pt x="369811" y="1002131"/>
                </a:lnTo>
                <a:lnTo>
                  <a:pt x="373380" y="992771"/>
                </a:lnTo>
                <a:lnTo>
                  <a:pt x="375412" y="985710"/>
                </a:lnTo>
                <a:lnTo>
                  <a:pt x="376047" y="980478"/>
                </a:lnTo>
                <a:lnTo>
                  <a:pt x="376047" y="975982"/>
                </a:lnTo>
                <a:lnTo>
                  <a:pt x="371030" y="966038"/>
                </a:lnTo>
                <a:lnTo>
                  <a:pt x="364058" y="960170"/>
                </a:lnTo>
                <a:lnTo>
                  <a:pt x="363512" y="960043"/>
                </a:lnTo>
                <a:lnTo>
                  <a:pt x="360565" y="962990"/>
                </a:lnTo>
                <a:lnTo>
                  <a:pt x="360794" y="963676"/>
                </a:lnTo>
                <a:lnTo>
                  <a:pt x="364223" y="967867"/>
                </a:lnTo>
                <a:lnTo>
                  <a:pt x="368884" y="975182"/>
                </a:lnTo>
                <a:lnTo>
                  <a:pt x="369811" y="983195"/>
                </a:lnTo>
                <a:lnTo>
                  <a:pt x="366699" y="994664"/>
                </a:lnTo>
                <a:lnTo>
                  <a:pt x="351548" y="1030135"/>
                </a:lnTo>
                <a:lnTo>
                  <a:pt x="345490" y="1046543"/>
                </a:lnTo>
                <a:lnTo>
                  <a:pt x="339991" y="1064742"/>
                </a:lnTo>
                <a:lnTo>
                  <a:pt x="326009" y="1118285"/>
                </a:lnTo>
                <a:lnTo>
                  <a:pt x="319608" y="1137081"/>
                </a:lnTo>
                <a:lnTo>
                  <a:pt x="290766" y="1164323"/>
                </a:lnTo>
                <a:lnTo>
                  <a:pt x="248666" y="1180223"/>
                </a:lnTo>
                <a:lnTo>
                  <a:pt x="200088" y="1189659"/>
                </a:lnTo>
                <a:lnTo>
                  <a:pt x="166789" y="1190701"/>
                </a:lnTo>
                <a:lnTo>
                  <a:pt x="127317" y="1188656"/>
                </a:lnTo>
                <a:lnTo>
                  <a:pt x="71234" y="1168692"/>
                </a:lnTo>
                <a:lnTo>
                  <a:pt x="38277" y="1137754"/>
                </a:lnTo>
                <a:lnTo>
                  <a:pt x="11950" y="1092758"/>
                </a:lnTo>
                <a:lnTo>
                  <a:pt x="6070" y="1038542"/>
                </a:lnTo>
                <a:lnTo>
                  <a:pt x="7099" y="1018235"/>
                </a:lnTo>
                <a:lnTo>
                  <a:pt x="18211" y="978585"/>
                </a:lnTo>
                <a:lnTo>
                  <a:pt x="52044" y="937310"/>
                </a:lnTo>
                <a:lnTo>
                  <a:pt x="91198" y="909688"/>
                </a:lnTo>
                <a:lnTo>
                  <a:pt x="125107" y="894943"/>
                </a:lnTo>
                <a:lnTo>
                  <a:pt x="196088" y="895083"/>
                </a:lnTo>
                <a:lnTo>
                  <a:pt x="247370" y="901014"/>
                </a:lnTo>
                <a:lnTo>
                  <a:pt x="310743" y="917727"/>
                </a:lnTo>
                <a:lnTo>
                  <a:pt x="348195" y="929817"/>
                </a:lnTo>
                <a:lnTo>
                  <a:pt x="385686" y="943229"/>
                </a:lnTo>
                <a:lnTo>
                  <a:pt x="417169" y="954798"/>
                </a:lnTo>
                <a:lnTo>
                  <a:pt x="436956" y="961212"/>
                </a:lnTo>
                <a:lnTo>
                  <a:pt x="447865" y="963206"/>
                </a:lnTo>
                <a:lnTo>
                  <a:pt x="452666" y="961555"/>
                </a:lnTo>
                <a:lnTo>
                  <a:pt x="455104" y="958596"/>
                </a:lnTo>
                <a:close/>
              </a:path>
              <a:path w="1555750" h="1349375">
                <a:moveTo>
                  <a:pt x="901433" y="1166469"/>
                </a:moveTo>
                <a:lnTo>
                  <a:pt x="898601" y="1166469"/>
                </a:lnTo>
                <a:lnTo>
                  <a:pt x="898601" y="1165199"/>
                </a:lnTo>
                <a:lnTo>
                  <a:pt x="636028" y="1165199"/>
                </a:lnTo>
                <a:lnTo>
                  <a:pt x="636028" y="1166469"/>
                </a:lnTo>
                <a:lnTo>
                  <a:pt x="634111" y="1166469"/>
                </a:lnTo>
                <a:lnTo>
                  <a:pt x="634111" y="1167739"/>
                </a:lnTo>
                <a:lnTo>
                  <a:pt x="634288" y="1167739"/>
                </a:lnTo>
                <a:lnTo>
                  <a:pt x="634288" y="1169009"/>
                </a:lnTo>
                <a:lnTo>
                  <a:pt x="677176" y="1169009"/>
                </a:lnTo>
                <a:lnTo>
                  <a:pt x="677176" y="1170279"/>
                </a:lnTo>
                <a:lnTo>
                  <a:pt x="847001" y="1170279"/>
                </a:lnTo>
                <a:lnTo>
                  <a:pt x="847001" y="1171549"/>
                </a:lnTo>
                <a:lnTo>
                  <a:pt x="901433" y="1171549"/>
                </a:lnTo>
                <a:lnTo>
                  <a:pt x="901433" y="1170279"/>
                </a:lnTo>
                <a:lnTo>
                  <a:pt x="901433" y="1169009"/>
                </a:lnTo>
                <a:lnTo>
                  <a:pt x="901433" y="1167739"/>
                </a:lnTo>
                <a:lnTo>
                  <a:pt x="901433" y="1166469"/>
                </a:lnTo>
                <a:close/>
              </a:path>
              <a:path w="1555750" h="1349375">
                <a:moveTo>
                  <a:pt x="1176807" y="3505"/>
                </a:moveTo>
                <a:lnTo>
                  <a:pt x="1176413" y="1612"/>
                </a:lnTo>
                <a:lnTo>
                  <a:pt x="1175664" y="723"/>
                </a:lnTo>
                <a:lnTo>
                  <a:pt x="1174584" y="0"/>
                </a:lnTo>
                <a:lnTo>
                  <a:pt x="1174000" y="0"/>
                </a:lnTo>
                <a:lnTo>
                  <a:pt x="1172019" y="1536"/>
                </a:lnTo>
                <a:lnTo>
                  <a:pt x="1160868" y="11912"/>
                </a:lnTo>
                <a:lnTo>
                  <a:pt x="1153083" y="19481"/>
                </a:lnTo>
                <a:lnTo>
                  <a:pt x="1136586" y="35572"/>
                </a:lnTo>
                <a:lnTo>
                  <a:pt x="1122514" y="48856"/>
                </a:lnTo>
                <a:lnTo>
                  <a:pt x="1082471" y="84734"/>
                </a:lnTo>
                <a:lnTo>
                  <a:pt x="1029957" y="130441"/>
                </a:lnTo>
                <a:lnTo>
                  <a:pt x="982256" y="170243"/>
                </a:lnTo>
                <a:lnTo>
                  <a:pt x="938403" y="204863"/>
                </a:lnTo>
                <a:lnTo>
                  <a:pt x="897394" y="235013"/>
                </a:lnTo>
                <a:lnTo>
                  <a:pt x="858266" y="261416"/>
                </a:lnTo>
                <a:lnTo>
                  <a:pt x="820026" y="284810"/>
                </a:lnTo>
                <a:lnTo>
                  <a:pt x="781697" y="305904"/>
                </a:lnTo>
                <a:lnTo>
                  <a:pt x="732777" y="327939"/>
                </a:lnTo>
                <a:lnTo>
                  <a:pt x="678789" y="345325"/>
                </a:lnTo>
                <a:lnTo>
                  <a:pt x="616115" y="357428"/>
                </a:lnTo>
                <a:lnTo>
                  <a:pt x="587629" y="358902"/>
                </a:lnTo>
                <a:lnTo>
                  <a:pt x="575513" y="358521"/>
                </a:lnTo>
                <a:lnTo>
                  <a:pt x="538873" y="346659"/>
                </a:lnTo>
                <a:lnTo>
                  <a:pt x="512241" y="287591"/>
                </a:lnTo>
                <a:lnTo>
                  <a:pt x="507568" y="276085"/>
                </a:lnTo>
                <a:lnTo>
                  <a:pt x="500329" y="260972"/>
                </a:lnTo>
                <a:lnTo>
                  <a:pt x="493369" y="245008"/>
                </a:lnTo>
                <a:lnTo>
                  <a:pt x="485597" y="225577"/>
                </a:lnTo>
                <a:lnTo>
                  <a:pt x="475907" y="200088"/>
                </a:lnTo>
                <a:lnTo>
                  <a:pt x="471258" y="188658"/>
                </a:lnTo>
                <a:lnTo>
                  <a:pt x="434378" y="136906"/>
                </a:lnTo>
                <a:lnTo>
                  <a:pt x="427939" y="129260"/>
                </a:lnTo>
                <a:lnTo>
                  <a:pt x="422021" y="121234"/>
                </a:lnTo>
                <a:lnTo>
                  <a:pt x="407416" y="99669"/>
                </a:lnTo>
                <a:lnTo>
                  <a:pt x="401091" y="92760"/>
                </a:lnTo>
                <a:lnTo>
                  <a:pt x="394004" y="88379"/>
                </a:lnTo>
                <a:lnTo>
                  <a:pt x="378396" y="82753"/>
                </a:lnTo>
                <a:lnTo>
                  <a:pt x="372402" y="79997"/>
                </a:lnTo>
                <a:lnTo>
                  <a:pt x="337324" y="58991"/>
                </a:lnTo>
                <a:lnTo>
                  <a:pt x="308787" y="22123"/>
                </a:lnTo>
                <a:lnTo>
                  <a:pt x="303034" y="11137"/>
                </a:lnTo>
                <a:lnTo>
                  <a:pt x="300520" y="8128"/>
                </a:lnTo>
                <a:lnTo>
                  <a:pt x="295681" y="9982"/>
                </a:lnTo>
                <a:lnTo>
                  <a:pt x="295795" y="12674"/>
                </a:lnTo>
                <a:lnTo>
                  <a:pt x="299313" y="17818"/>
                </a:lnTo>
                <a:lnTo>
                  <a:pt x="306031" y="29756"/>
                </a:lnTo>
                <a:lnTo>
                  <a:pt x="333527" y="64084"/>
                </a:lnTo>
                <a:lnTo>
                  <a:pt x="370687" y="86144"/>
                </a:lnTo>
                <a:lnTo>
                  <a:pt x="390664" y="94399"/>
                </a:lnTo>
                <a:lnTo>
                  <a:pt x="397179" y="98412"/>
                </a:lnTo>
                <a:lnTo>
                  <a:pt x="402742" y="104825"/>
                </a:lnTo>
                <a:lnTo>
                  <a:pt x="415810" y="124968"/>
                </a:lnTo>
                <a:lnTo>
                  <a:pt x="421436" y="132651"/>
                </a:lnTo>
                <a:lnTo>
                  <a:pt x="428459" y="141008"/>
                </a:lnTo>
                <a:lnTo>
                  <a:pt x="438619" y="152234"/>
                </a:lnTo>
                <a:lnTo>
                  <a:pt x="449516" y="164769"/>
                </a:lnTo>
                <a:lnTo>
                  <a:pt x="457390" y="176695"/>
                </a:lnTo>
                <a:lnTo>
                  <a:pt x="464934" y="192925"/>
                </a:lnTo>
                <a:lnTo>
                  <a:pt x="481711" y="236156"/>
                </a:lnTo>
                <a:lnTo>
                  <a:pt x="487705" y="250850"/>
                </a:lnTo>
                <a:lnTo>
                  <a:pt x="493179" y="263321"/>
                </a:lnTo>
                <a:lnTo>
                  <a:pt x="501065" y="279933"/>
                </a:lnTo>
                <a:lnTo>
                  <a:pt x="507149" y="294830"/>
                </a:lnTo>
                <a:lnTo>
                  <a:pt x="526249" y="341503"/>
                </a:lnTo>
                <a:lnTo>
                  <a:pt x="562127" y="363169"/>
                </a:lnTo>
                <a:lnTo>
                  <a:pt x="590905" y="364553"/>
                </a:lnTo>
                <a:lnTo>
                  <a:pt x="608457" y="364083"/>
                </a:lnTo>
                <a:lnTo>
                  <a:pt x="659790" y="356425"/>
                </a:lnTo>
                <a:lnTo>
                  <a:pt x="706094" y="343598"/>
                </a:lnTo>
                <a:lnTo>
                  <a:pt x="749604" y="328041"/>
                </a:lnTo>
                <a:lnTo>
                  <a:pt x="803706" y="300990"/>
                </a:lnTo>
                <a:lnTo>
                  <a:pt x="856449" y="269811"/>
                </a:lnTo>
                <a:lnTo>
                  <a:pt x="894689" y="244221"/>
                </a:lnTo>
                <a:lnTo>
                  <a:pt x="934288" y="215671"/>
                </a:lnTo>
                <a:lnTo>
                  <a:pt x="973747" y="185204"/>
                </a:lnTo>
                <a:lnTo>
                  <a:pt x="1006817" y="158089"/>
                </a:lnTo>
                <a:lnTo>
                  <a:pt x="1044562" y="126022"/>
                </a:lnTo>
                <a:lnTo>
                  <a:pt x="1083081" y="92405"/>
                </a:lnTo>
                <a:lnTo>
                  <a:pt x="1118489" y="60629"/>
                </a:lnTo>
                <a:lnTo>
                  <a:pt x="1146898" y="34112"/>
                </a:lnTo>
                <a:lnTo>
                  <a:pt x="1173657" y="7747"/>
                </a:lnTo>
                <a:lnTo>
                  <a:pt x="1176807" y="3505"/>
                </a:lnTo>
                <a:close/>
              </a:path>
              <a:path w="1555750" h="1349375">
                <a:moveTo>
                  <a:pt x="1182751" y="1075905"/>
                </a:moveTo>
                <a:lnTo>
                  <a:pt x="1177734" y="1019390"/>
                </a:lnTo>
                <a:lnTo>
                  <a:pt x="1177277" y="1017981"/>
                </a:lnTo>
                <a:lnTo>
                  <a:pt x="1177277" y="1074191"/>
                </a:lnTo>
                <a:lnTo>
                  <a:pt x="1176274" y="1085608"/>
                </a:lnTo>
                <a:lnTo>
                  <a:pt x="1157401" y="1122260"/>
                </a:lnTo>
                <a:lnTo>
                  <a:pt x="1116266" y="1151280"/>
                </a:lnTo>
                <a:lnTo>
                  <a:pt x="1073645" y="1174292"/>
                </a:lnTo>
                <a:lnTo>
                  <a:pt x="1032471" y="1188288"/>
                </a:lnTo>
                <a:lnTo>
                  <a:pt x="1019606" y="1189177"/>
                </a:lnTo>
                <a:lnTo>
                  <a:pt x="1005814" y="1188593"/>
                </a:lnTo>
                <a:lnTo>
                  <a:pt x="967701" y="1178979"/>
                </a:lnTo>
                <a:lnTo>
                  <a:pt x="941946" y="1146530"/>
                </a:lnTo>
                <a:lnTo>
                  <a:pt x="928624" y="1108697"/>
                </a:lnTo>
                <a:lnTo>
                  <a:pt x="926579" y="1075905"/>
                </a:lnTo>
                <a:lnTo>
                  <a:pt x="926490" y="1072438"/>
                </a:lnTo>
                <a:lnTo>
                  <a:pt x="928560" y="1029982"/>
                </a:lnTo>
                <a:lnTo>
                  <a:pt x="941336" y="989495"/>
                </a:lnTo>
                <a:lnTo>
                  <a:pt x="959307" y="954849"/>
                </a:lnTo>
                <a:lnTo>
                  <a:pt x="999959" y="930351"/>
                </a:lnTo>
                <a:lnTo>
                  <a:pt x="999693" y="930351"/>
                </a:lnTo>
                <a:lnTo>
                  <a:pt x="1022527" y="925995"/>
                </a:lnTo>
                <a:lnTo>
                  <a:pt x="1053388" y="923759"/>
                </a:lnTo>
                <a:lnTo>
                  <a:pt x="1097305" y="922985"/>
                </a:lnTo>
                <a:lnTo>
                  <a:pt x="1135735" y="922858"/>
                </a:lnTo>
                <a:lnTo>
                  <a:pt x="1140117" y="934034"/>
                </a:lnTo>
                <a:lnTo>
                  <a:pt x="1155954" y="974318"/>
                </a:lnTo>
                <a:lnTo>
                  <a:pt x="1172781" y="1022438"/>
                </a:lnTo>
                <a:lnTo>
                  <a:pt x="1177277" y="1074191"/>
                </a:lnTo>
                <a:lnTo>
                  <a:pt x="1177277" y="1017981"/>
                </a:lnTo>
                <a:lnTo>
                  <a:pt x="1170114" y="995781"/>
                </a:lnTo>
                <a:lnTo>
                  <a:pt x="1156881" y="961478"/>
                </a:lnTo>
                <a:lnTo>
                  <a:pt x="1148740" y="940866"/>
                </a:lnTo>
                <a:lnTo>
                  <a:pt x="1144435" y="929284"/>
                </a:lnTo>
                <a:lnTo>
                  <a:pt x="1143076" y="924090"/>
                </a:lnTo>
                <a:lnTo>
                  <a:pt x="1143571" y="922985"/>
                </a:lnTo>
                <a:lnTo>
                  <a:pt x="1143647" y="922820"/>
                </a:lnTo>
                <a:lnTo>
                  <a:pt x="1143762" y="922591"/>
                </a:lnTo>
                <a:lnTo>
                  <a:pt x="1147508" y="921143"/>
                </a:lnTo>
                <a:lnTo>
                  <a:pt x="1145794" y="917181"/>
                </a:lnTo>
                <a:lnTo>
                  <a:pt x="1145705" y="916990"/>
                </a:lnTo>
                <a:lnTo>
                  <a:pt x="1140968" y="916114"/>
                </a:lnTo>
                <a:lnTo>
                  <a:pt x="1139113" y="914488"/>
                </a:lnTo>
                <a:lnTo>
                  <a:pt x="1136116" y="907884"/>
                </a:lnTo>
                <a:lnTo>
                  <a:pt x="1130579" y="892721"/>
                </a:lnTo>
                <a:lnTo>
                  <a:pt x="1121092" y="865428"/>
                </a:lnTo>
                <a:lnTo>
                  <a:pt x="1113612" y="844829"/>
                </a:lnTo>
                <a:lnTo>
                  <a:pt x="1097711" y="805510"/>
                </a:lnTo>
                <a:lnTo>
                  <a:pt x="1086523" y="787158"/>
                </a:lnTo>
                <a:lnTo>
                  <a:pt x="1084846" y="789863"/>
                </a:lnTo>
                <a:lnTo>
                  <a:pt x="1086815" y="795185"/>
                </a:lnTo>
                <a:lnTo>
                  <a:pt x="1089571" y="801090"/>
                </a:lnTo>
                <a:lnTo>
                  <a:pt x="1096264" y="815962"/>
                </a:lnTo>
                <a:lnTo>
                  <a:pt x="1102461" y="830821"/>
                </a:lnTo>
                <a:lnTo>
                  <a:pt x="1108481" y="846518"/>
                </a:lnTo>
                <a:lnTo>
                  <a:pt x="1114666" y="863841"/>
                </a:lnTo>
                <a:lnTo>
                  <a:pt x="1118323" y="874395"/>
                </a:lnTo>
                <a:lnTo>
                  <a:pt x="1122045" y="884999"/>
                </a:lnTo>
                <a:lnTo>
                  <a:pt x="1125385" y="894422"/>
                </a:lnTo>
                <a:lnTo>
                  <a:pt x="1127912" y="901420"/>
                </a:lnTo>
                <a:lnTo>
                  <a:pt x="1130528" y="908596"/>
                </a:lnTo>
                <a:lnTo>
                  <a:pt x="1132573" y="914488"/>
                </a:lnTo>
                <a:lnTo>
                  <a:pt x="1132674" y="915225"/>
                </a:lnTo>
                <a:lnTo>
                  <a:pt x="1128864" y="915581"/>
                </a:lnTo>
                <a:lnTo>
                  <a:pt x="1118463" y="915949"/>
                </a:lnTo>
                <a:lnTo>
                  <a:pt x="1052004" y="917181"/>
                </a:lnTo>
                <a:lnTo>
                  <a:pt x="1030224" y="918273"/>
                </a:lnTo>
                <a:lnTo>
                  <a:pt x="980427" y="930351"/>
                </a:lnTo>
                <a:lnTo>
                  <a:pt x="943000" y="970394"/>
                </a:lnTo>
                <a:lnTo>
                  <a:pt x="924458" y="1020457"/>
                </a:lnTo>
                <a:lnTo>
                  <a:pt x="920203" y="1059078"/>
                </a:lnTo>
                <a:lnTo>
                  <a:pt x="920127" y="1075905"/>
                </a:lnTo>
                <a:lnTo>
                  <a:pt x="920597" y="1092225"/>
                </a:lnTo>
                <a:lnTo>
                  <a:pt x="935037" y="1145908"/>
                </a:lnTo>
                <a:lnTo>
                  <a:pt x="962317" y="1182370"/>
                </a:lnTo>
                <a:lnTo>
                  <a:pt x="1000340" y="1193990"/>
                </a:lnTo>
                <a:lnTo>
                  <a:pt x="1014742" y="1194968"/>
                </a:lnTo>
                <a:lnTo>
                  <a:pt x="1028344" y="1194511"/>
                </a:lnTo>
                <a:lnTo>
                  <a:pt x="1070521" y="1182065"/>
                </a:lnTo>
                <a:lnTo>
                  <a:pt x="1115771" y="1158151"/>
                </a:lnTo>
                <a:lnTo>
                  <a:pt x="1150708" y="1135380"/>
                </a:lnTo>
                <a:lnTo>
                  <a:pt x="1179106" y="1097534"/>
                </a:lnTo>
                <a:lnTo>
                  <a:pt x="1181709" y="1087704"/>
                </a:lnTo>
                <a:lnTo>
                  <a:pt x="1182751" y="1075905"/>
                </a:lnTo>
                <a:close/>
              </a:path>
              <a:path w="1555750" h="1349375">
                <a:moveTo>
                  <a:pt x="1313535" y="1338516"/>
                </a:moveTo>
                <a:lnTo>
                  <a:pt x="1312468" y="1335659"/>
                </a:lnTo>
                <a:lnTo>
                  <a:pt x="1310474" y="1333563"/>
                </a:lnTo>
                <a:lnTo>
                  <a:pt x="1304213" y="1336116"/>
                </a:lnTo>
                <a:lnTo>
                  <a:pt x="1296974" y="1338478"/>
                </a:lnTo>
                <a:lnTo>
                  <a:pt x="1288249" y="1340307"/>
                </a:lnTo>
                <a:lnTo>
                  <a:pt x="1278255" y="1341564"/>
                </a:lnTo>
                <a:lnTo>
                  <a:pt x="1267167" y="1342237"/>
                </a:lnTo>
                <a:lnTo>
                  <a:pt x="856170" y="1343685"/>
                </a:lnTo>
                <a:lnTo>
                  <a:pt x="823442" y="1344193"/>
                </a:lnTo>
                <a:lnTo>
                  <a:pt x="814451" y="1344968"/>
                </a:lnTo>
                <a:lnTo>
                  <a:pt x="814374" y="1347127"/>
                </a:lnTo>
                <a:lnTo>
                  <a:pt x="825576" y="1348397"/>
                </a:lnTo>
                <a:lnTo>
                  <a:pt x="860272" y="1348994"/>
                </a:lnTo>
                <a:lnTo>
                  <a:pt x="930656" y="1349095"/>
                </a:lnTo>
                <a:lnTo>
                  <a:pt x="1224940" y="1348511"/>
                </a:lnTo>
                <a:lnTo>
                  <a:pt x="1264348" y="1348143"/>
                </a:lnTo>
                <a:lnTo>
                  <a:pt x="1303223" y="1343875"/>
                </a:lnTo>
                <a:lnTo>
                  <a:pt x="1310563" y="1341196"/>
                </a:lnTo>
                <a:lnTo>
                  <a:pt x="1313535" y="1338516"/>
                </a:lnTo>
                <a:close/>
              </a:path>
              <a:path w="1555750" h="1349375">
                <a:moveTo>
                  <a:pt x="1555127" y="1158443"/>
                </a:moveTo>
                <a:lnTo>
                  <a:pt x="1463979" y="1154671"/>
                </a:lnTo>
                <a:lnTo>
                  <a:pt x="1255229" y="1154658"/>
                </a:lnTo>
                <a:lnTo>
                  <a:pt x="1198981" y="1154899"/>
                </a:lnTo>
                <a:lnTo>
                  <a:pt x="1177239" y="1155534"/>
                </a:lnTo>
                <a:lnTo>
                  <a:pt x="1173175" y="1156741"/>
                </a:lnTo>
                <a:lnTo>
                  <a:pt x="1172324" y="1158328"/>
                </a:lnTo>
                <a:lnTo>
                  <a:pt x="1172464" y="1159268"/>
                </a:lnTo>
                <a:lnTo>
                  <a:pt x="1173784" y="1160589"/>
                </a:lnTo>
                <a:lnTo>
                  <a:pt x="1180122" y="1161516"/>
                </a:lnTo>
                <a:lnTo>
                  <a:pt x="1205318" y="1162037"/>
                </a:lnTo>
                <a:lnTo>
                  <a:pt x="1262164" y="1162240"/>
                </a:lnTo>
                <a:lnTo>
                  <a:pt x="1463382" y="1162164"/>
                </a:lnTo>
                <a:lnTo>
                  <a:pt x="1520367" y="1161923"/>
                </a:lnTo>
                <a:lnTo>
                  <a:pt x="1546313" y="1161402"/>
                </a:lnTo>
                <a:lnTo>
                  <a:pt x="1553057" y="1160513"/>
                </a:lnTo>
                <a:lnTo>
                  <a:pt x="1555127" y="11584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3100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Syntax-Directed</a:t>
            </a:r>
            <a:r>
              <a:rPr sz="600" b="1" spc="1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Definitions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Syntax-</a:t>
            </a:r>
            <a:r>
              <a:rPr spc="85" dirty="0"/>
              <a:t>Directed</a:t>
            </a:r>
            <a:r>
              <a:rPr spc="240" dirty="0"/>
              <a:t> </a:t>
            </a:r>
            <a:r>
              <a:rPr spc="-10" dirty="0"/>
              <a:t>Definitions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95196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915" y="1685010"/>
            <a:ext cx="52527" cy="525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0915" y="1908848"/>
            <a:ext cx="52527" cy="5252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2932" y="1386625"/>
            <a:ext cx="2790825" cy="6153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syntax-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directed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definition,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each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node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has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0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set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3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synthesized</a:t>
            </a:r>
            <a:r>
              <a:rPr sz="1000" spc="6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attributes,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5" dirty="0">
                <a:latin typeface="Palatino Linotype" panose="02040502050505030304"/>
                <a:cs typeface="Palatino Linotype" panose="02040502050505030304"/>
              </a:rPr>
              <a:t>and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565"/>
              </a:spcBef>
            </a:pPr>
            <a:r>
              <a:rPr sz="10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set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inherited</a:t>
            </a:r>
            <a:r>
              <a:rPr sz="1000" spc="3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attributes.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36833" y="1774203"/>
            <a:ext cx="504825" cy="43180"/>
          </a:xfrm>
          <a:custGeom>
            <a:avLst/>
            <a:gdLst/>
            <a:ahLst/>
            <a:cxnLst/>
            <a:rect l="l" t="t" r="r" b="b"/>
            <a:pathLst>
              <a:path w="504825" h="43180">
                <a:moveTo>
                  <a:pt x="2625" y="0"/>
                </a:moveTo>
                <a:lnTo>
                  <a:pt x="1037" y="124"/>
                </a:lnTo>
                <a:lnTo>
                  <a:pt x="393" y="1801"/>
                </a:lnTo>
                <a:lnTo>
                  <a:pt x="0" y="2827"/>
                </a:lnTo>
                <a:lnTo>
                  <a:pt x="112" y="4060"/>
                </a:lnTo>
                <a:lnTo>
                  <a:pt x="1173" y="5020"/>
                </a:lnTo>
                <a:lnTo>
                  <a:pt x="8004" y="5930"/>
                </a:lnTo>
                <a:lnTo>
                  <a:pt x="22602" y="7269"/>
                </a:lnTo>
                <a:lnTo>
                  <a:pt x="29737" y="8298"/>
                </a:lnTo>
                <a:lnTo>
                  <a:pt x="36749" y="9570"/>
                </a:lnTo>
                <a:lnTo>
                  <a:pt x="53013" y="13371"/>
                </a:lnTo>
                <a:lnTo>
                  <a:pt x="81973" y="19292"/>
                </a:lnTo>
                <a:lnTo>
                  <a:pt x="139782" y="30123"/>
                </a:lnTo>
                <a:lnTo>
                  <a:pt x="185436" y="36247"/>
                </a:lnTo>
                <a:lnTo>
                  <a:pt x="249792" y="40637"/>
                </a:lnTo>
                <a:lnTo>
                  <a:pt x="288779" y="41969"/>
                </a:lnTo>
                <a:lnTo>
                  <a:pt x="338408" y="42656"/>
                </a:lnTo>
                <a:lnTo>
                  <a:pt x="461905" y="42840"/>
                </a:lnTo>
                <a:lnTo>
                  <a:pt x="490840" y="42599"/>
                </a:lnTo>
                <a:lnTo>
                  <a:pt x="501832" y="41932"/>
                </a:lnTo>
                <a:lnTo>
                  <a:pt x="504061" y="40629"/>
                </a:lnTo>
                <a:lnTo>
                  <a:pt x="504613" y="37426"/>
                </a:lnTo>
                <a:lnTo>
                  <a:pt x="494322" y="35831"/>
                </a:lnTo>
                <a:lnTo>
                  <a:pt x="462002" y="35281"/>
                </a:lnTo>
                <a:lnTo>
                  <a:pt x="326522" y="35034"/>
                </a:lnTo>
                <a:lnTo>
                  <a:pt x="277482" y="34385"/>
                </a:lnTo>
                <a:lnTo>
                  <a:pt x="205201" y="30828"/>
                </a:lnTo>
                <a:lnTo>
                  <a:pt x="164345" y="26891"/>
                </a:lnTo>
                <a:lnTo>
                  <a:pt x="74277" y="11098"/>
                </a:lnTo>
                <a:lnTo>
                  <a:pt x="38470" y="3158"/>
                </a:lnTo>
                <a:lnTo>
                  <a:pt x="31294" y="1858"/>
                </a:lnTo>
                <a:lnTo>
                  <a:pt x="24243" y="1055"/>
                </a:lnTo>
                <a:lnTo>
                  <a:pt x="26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57033" y="2048945"/>
            <a:ext cx="509905" cy="46990"/>
          </a:xfrm>
          <a:custGeom>
            <a:avLst/>
            <a:gdLst/>
            <a:ahLst/>
            <a:cxnLst/>
            <a:rect l="l" t="t" r="r" b="b"/>
            <a:pathLst>
              <a:path w="509905" h="46989">
                <a:moveTo>
                  <a:pt x="109007" y="92"/>
                </a:moveTo>
                <a:lnTo>
                  <a:pt x="32329" y="0"/>
                </a:lnTo>
                <a:lnTo>
                  <a:pt x="0" y="2487"/>
                </a:lnTo>
                <a:lnTo>
                  <a:pt x="0" y="3963"/>
                </a:lnTo>
                <a:lnTo>
                  <a:pt x="346" y="4865"/>
                </a:lnTo>
                <a:lnTo>
                  <a:pt x="2896" y="5726"/>
                </a:lnTo>
                <a:lnTo>
                  <a:pt x="12324" y="6224"/>
                </a:lnTo>
                <a:lnTo>
                  <a:pt x="118223" y="6849"/>
                </a:lnTo>
                <a:lnTo>
                  <a:pt x="136673" y="7203"/>
                </a:lnTo>
                <a:lnTo>
                  <a:pt x="175071" y="10635"/>
                </a:lnTo>
                <a:lnTo>
                  <a:pt x="247287" y="22516"/>
                </a:lnTo>
                <a:lnTo>
                  <a:pt x="324217" y="37617"/>
                </a:lnTo>
                <a:lnTo>
                  <a:pt x="341672" y="40199"/>
                </a:lnTo>
                <a:lnTo>
                  <a:pt x="354872" y="40619"/>
                </a:lnTo>
                <a:lnTo>
                  <a:pt x="368970" y="39379"/>
                </a:lnTo>
                <a:lnTo>
                  <a:pt x="385359" y="38556"/>
                </a:lnTo>
                <a:lnTo>
                  <a:pt x="410304" y="38273"/>
                </a:lnTo>
                <a:lnTo>
                  <a:pt x="435493" y="38532"/>
                </a:lnTo>
                <a:lnTo>
                  <a:pt x="452615" y="39339"/>
                </a:lnTo>
                <a:lnTo>
                  <a:pt x="473362" y="42379"/>
                </a:lnTo>
                <a:lnTo>
                  <a:pt x="491329" y="45589"/>
                </a:lnTo>
                <a:lnTo>
                  <a:pt x="501662" y="46936"/>
                </a:lnTo>
                <a:lnTo>
                  <a:pt x="508360" y="46453"/>
                </a:lnTo>
                <a:lnTo>
                  <a:pt x="508964" y="46071"/>
                </a:lnTo>
                <a:lnTo>
                  <a:pt x="509434" y="42030"/>
                </a:lnTo>
                <a:lnTo>
                  <a:pt x="508942" y="40252"/>
                </a:lnTo>
                <a:lnTo>
                  <a:pt x="507378" y="39016"/>
                </a:lnTo>
                <a:lnTo>
                  <a:pt x="501326" y="37720"/>
                </a:lnTo>
                <a:lnTo>
                  <a:pt x="488096" y="35786"/>
                </a:lnTo>
                <a:lnTo>
                  <a:pt x="470656" y="32691"/>
                </a:lnTo>
                <a:lnTo>
                  <a:pt x="450261" y="30618"/>
                </a:lnTo>
                <a:lnTo>
                  <a:pt x="420870" y="29589"/>
                </a:lnTo>
                <a:lnTo>
                  <a:pt x="390136" y="29718"/>
                </a:lnTo>
                <a:lnTo>
                  <a:pt x="365708" y="31120"/>
                </a:lnTo>
                <a:lnTo>
                  <a:pt x="350753" y="32344"/>
                </a:lnTo>
                <a:lnTo>
                  <a:pt x="344447" y="32545"/>
                </a:lnTo>
                <a:lnTo>
                  <a:pt x="303648" y="26572"/>
                </a:lnTo>
                <a:lnTo>
                  <a:pt x="262094" y="18278"/>
                </a:lnTo>
                <a:lnTo>
                  <a:pt x="232166" y="12910"/>
                </a:lnTo>
                <a:lnTo>
                  <a:pt x="203016" y="8013"/>
                </a:lnTo>
                <a:lnTo>
                  <a:pt x="182000" y="4867"/>
                </a:lnTo>
                <a:lnTo>
                  <a:pt x="159024" y="2233"/>
                </a:lnTo>
                <a:lnTo>
                  <a:pt x="137188" y="748"/>
                </a:lnTo>
                <a:lnTo>
                  <a:pt x="109007" y="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8267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Synthesized</a:t>
            </a:r>
            <a:r>
              <a:rPr sz="600" b="1" spc="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866178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834376"/>
            <a:ext cx="15519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r>
              <a:rPr sz="1200" b="1" spc="690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Abstract</a:t>
            </a:r>
            <a:r>
              <a:rPr sz="1100" spc="8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Syntax</a:t>
            </a:r>
            <a:r>
              <a:rPr sz="1100" spc="8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Trees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79" y="1226083"/>
            <a:ext cx="155257" cy="15525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79" y="1585988"/>
            <a:ext cx="155257" cy="1552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675" y="1582291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3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75" y="1194281"/>
            <a:ext cx="18707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r>
              <a:rPr sz="1200" b="1" spc="644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Syntax-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Directed</a:t>
            </a:r>
            <a:r>
              <a:rPr sz="1100" spc="7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Definitions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25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Synthesized</a:t>
            </a:r>
            <a:r>
              <a:rPr sz="1100" spc="45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779" y="1945894"/>
            <a:ext cx="155257" cy="15525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4675" y="1914092"/>
            <a:ext cx="14128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4</a:t>
            </a:r>
            <a:r>
              <a:rPr sz="1200" b="1" spc="600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Inherited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779" y="2305799"/>
            <a:ext cx="155257" cy="15525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779" y="2665704"/>
            <a:ext cx="155257" cy="1552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4675" y="2662007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6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4675" y="2273997"/>
            <a:ext cx="8928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5</a:t>
            </a:r>
            <a:r>
              <a:rPr sz="1200" b="1" spc="697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Examples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3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ynthesized and Inherited Attributes in Compiler Design_ S-attribute and L-attributed SDT difference - 0-4-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480695"/>
            <a:ext cx="4609465" cy="27203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ynthesized and Inherited Attributes in Compiler Design_ S-attribute and L-attributed SDT difference - 0-6-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528320"/>
            <a:ext cx="4609465" cy="27203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ynthesized and Inherited Attributes in Compiler Design_ S-attribute and L-attributed SDT difference - 0-7-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563880"/>
            <a:ext cx="4609465" cy="27203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ynthesized and Inherited Attributes in Compiler Design_ S-attribute and L-attributed SDT difference - 0-8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531495"/>
            <a:ext cx="4609465" cy="27203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7_ What is SDT(Syntax Directed Translation) &amp; its Applications _ Semantic Analysis - 0-4-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57023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ynthesized and Inherited Attributes in Compiler Design_ S-attribute and L-attributed SDT difference - 0-8-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589280"/>
            <a:ext cx="4609465" cy="27203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20_ S-Attributed vs L-Attributed SDT _ Types of SDT - 0-0-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111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20_ S-Attributed vs L-Attributed SDT _ Types of SDT - 0-4-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795" y="61150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20_ S-Attributed vs L-Attributed SDT _ Types of SDT - 0-6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56070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20_ S-Attributed vs L-Attributed SDT _ Types of SDT - 0-8-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" y="49657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20_ S-Attributed vs L-Attributed SDT _ Types of SDT - 0-9-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49974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20_ S-Attributed vs L-Attributed SDT _ Types of SDT - 0-9-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63754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21_ Gate Question on S-Attributed and L-Attributed SDT _ Compiler Design - 0-0-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60579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21_ Gate Question on S-Attributed and L-Attributed SDT _ Compiler Design - 0-0-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" y="64071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21_ Gate Question on S-Attributed and L-Attributed SDT _ Compiler Design - 0-4-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63436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7_ What is SDT(Syntax Directed Translation) &amp; its Applications _ Semantic Analysis - 0-5-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62801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8267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Synthesized</a:t>
            </a:r>
            <a:r>
              <a:rPr sz="600" b="1" spc="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Synthesized</a:t>
            </a:r>
            <a:r>
              <a:rPr spc="125" dirty="0"/>
              <a:t>  </a:t>
            </a:r>
            <a:r>
              <a:rPr spc="65" dirty="0"/>
              <a:t>Attributes</a:t>
            </a:r>
            <a:endParaRPr spc="6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260132"/>
            <a:ext cx="4483735" cy="588010"/>
            <a:chOff x="87743" y="1260132"/>
            <a:chExt cx="4483735" cy="5880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383309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1746199"/>
              <a:ext cx="101600" cy="1015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1733499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60132"/>
              <a:ext cx="50800" cy="4860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427589"/>
              <a:ext cx="4432935" cy="369570"/>
            </a:xfrm>
            <a:custGeom>
              <a:avLst/>
              <a:gdLst/>
              <a:ahLst/>
              <a:cxnLst/>
              <a:rect l="l" t="t" r="r" b="b"/>
              <a:pathLst>
                <a:path w="4432935" h="369569">
                  <a:moveTo>
                    <a:pt x="4432567" y="0"/>
                  </a:moveTo>
                  <a:lnTo>
                    <a:pt x="0" y="0"/>
                  </a:lnTo>
                  <a:lnTo>
                    <a:pt x="0" y="318609"/>
                  </a:lnTo>
                  <a:lnTo>
                    <a:pt x="4008" y="338334"/>
                  </a:lnTo>
                  <a:lnTo>
                    <a:pt x="14922" y="354487"/>
                  </a:lnTo>
                  <a:lnTo>
                    <a:pt x="31075" y="365401"/>
                  </a:lnTo>
                  <a:lnTo>
                    <a:pt x="50800" y="369410"/>
                  </a:lnTo>
                  <a:lnTo>
                    <a:pt x="4381767" y="369410"/>
                  </a:lnTo>
                  <a:lnTo>
                    <a:pt x="4401492" y="365401"/>
                  </a:lnTo>
                  <a:lnTo>
                    <a:pt x="4417644" y="354487"/>
                  </a:lnTo>
                  <a:lnTo>
                    <a:pt x="4428558" y="338334"/>
                  </a:lnTo>
                  <a:lnTo>
                    <a:pt x="4432567" y="318609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298233"/>
              <a:ext cx="0" cy="467359"/>
            </a:xfrm>
            <a:custGeom>
              <a:avLst/>
              <a:gdLst/>
              <a:ahLst/>
              <a:cxnLst/>
              <a:rect l="l" t="t" r="r" b="b"/>
              <a:pathLst>
                <a:path h="467360">
                  <a:moveTo>
                    <a:pt x="0" y="46701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28553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27283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6013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2027910"/>
            <a:ext cx="65201" cy="6520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25844" y="1166264"/>
            <a:ext cx="4309745" cy="114236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Definition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5080">
              <a:lnSpc>
                <a:spcPct val="103000"/>
              </a:lnSpc>
              <a:spcBef>
                <a:spcPts val="22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synthesized</a:t>
            </a:r>
            <a:r>
              <a:rPr sz="1100" spc="55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attribute</a:t>
            </a:r>
            <a:r>
              <a:rPr sz="1100" spc="55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symbol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property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is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determined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attributes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symbols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below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tree.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 marR="130810">
              <a:lnSpc>
                <a:spcPct val="103000"/>
              </a:lnSpc>
              <a:spcBef>
                <a:spcPts val="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other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words,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8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100" i="1" spc="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production,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then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’s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synthesized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determined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symbols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8267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Synthesized</a:t>
            </a:r>
            <a:r>
              <a:rPr sz="600" b="1" spc="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Synthesized</a:t>
            </a:r>
            <a:r>
              <a:rPr spc="125" dirty="0"/>
              <a:t>  </a:t>
            </a:r>
            <a:r>
              <a:rPr spc="65" dirty="0"/>
              <a:t>Attributes</a:t>
            </a:r>
            <a:endParaRPr spc="65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21638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1338134"/>
            <a:ext cx="4079240" cy="78041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5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AST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represents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numerical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expression,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then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value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the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root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node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determined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values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nodes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below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the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tree.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Thus,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value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root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node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synthesized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009863"/>
            <a:ext cx="65201" cy="6520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8267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Synthesized</a:t>
            </a:r>
            <a:r>
              <a:rPr sz="600" b="1" spc="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364053"/>
            <a:ext cx="4483735" cy="852805"/>
            <a:chOff x="87743" y="1364053"/>
            <a:chExt cx="4483735" cy="8528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509115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114702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102002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364056"/>
              <a:ext cx="50800" cy="75064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553400"/>
              <a:ext cx="4432935" cy="612140"/>
            </a:xfrm>
            <a:custGeom>
              <a:avLst/>
              <a:gdLst/>
              <a:ahLst/>
              <a:cxnLst/>
              <a:rect l="l" t="t" r="r" b="b"/>
              <a:pathLst>
                <a:path w="4432935" h="612139">
                  <a:moveTo>
                    <a:pt x="4432567" y="0"/>
                  </a:moveTo>
                  <a:lnTo>
                    <a:pt x="0" y="0"/>
                  </a:lnTo>
                  <a:lnTo>
                    <a:pt x="0" y="561301"/>
                  </a:lnTo>
                  <a:lnTo>
                    <a:pt x="4008" y="581026"/>
                  </a:lnTo>
                  <a:lnTo>
                    <a:pt x="14922" y="597179"/>
                  </a:lnTo>
                  <a:lnTo>
                    <a:pt x="31075" y="608093"/>
                  </a:lnTo>
                  <a:lnTo>
                    <a:pt x="50800" y="612102"/>
                  </a:lnTo>
                  <a:lnTo>
                    <a:pt x="4381767" y="612102"/>
                  </a:lnTo>
                  <a:lnTo>
                    <a:pt x="4401492" y="608093"/>
                  </a:lnTo>
                  <a:lnTo>
                    <a:pt x="4417644" y="597179"/>
                  </a:lnTo>
                  <a:lnTo>
                    <a:pt x="4428558" y="581026"/>
                  </a:lnTo>
                  <a:lnTo>
                    <a:pt x="4432567" y="56130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402153"/>
              <a:ext cx="0" cy="732155"/>
            </a:xfrm>
            <a:custGeom>
              <a:avLst/>
              <a:gdLst/>
              <a:ahLst/>
              <a:cxnLst/>
              <a:rect l="l" t="t" r="r" b="b"/>
              <a:pathLst>
                <a:path h="732155">
                  <a:moveTo>
                    <a:pt x="0" y="73159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3894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3767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3640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608645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65" y="1852726"/>
              <a:ext cx="65201" cy="65201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56958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70"/>
              </a:spcBef>
            </a:pPr>
            <a:r>
              <a:rPr spc="-10" dirty="0"/>
              <a:t>Example</a:t>
            </a:r>
            <a:r>
              <a:rPr spc="45" dirty="0"/>
              <a:t> </a:t>
            </a:r>
            <a:r>
              <a:rPr spc="-20" dirty="0"/>
              <a:t>(Synthesized</a:t>
            </a:r>
            <a:r>
              <a:rPr spc="50" dirty="0"/>
              <a:t> </a:t>
            </a:r>
            <a:r>
              <a:rPr spc="-10" dirty="0"/>
              <a:t>Attributes)</a:t>
            </a:r>
            <a:endParaRPr spc="-10" dirty="0"/>
          </a:p>
          <a:p>
            <a:pPr marL="314960">
              <a:lnSpc>
                <a:spcPct val="100000"/>
              </a:lnSpc>
              <a:spcBef>
                <a:spcPts val="370"/>
              </a:spcBef>
            </a:pPr>
            <a:r>
              <a:rPr dirty="0"/>
              <a:t>The</a:t>
            </a:r>
            <a:r>
              <a:rPr spc="25" dirty="0"/>
              <a:t> </a:t>
            </a:r>
            <a:r>
              <a:rPr spc="-10" dirty="0"/>
              <a:t>terminals</a:t>
            </a:r>
            <a:r>
              <a:rPr spc="25" dirty="0"/>
              <a:t> </a:t>
            </a:r>
            <a:r>
              <a:rPr dirty="0"/>
              <a:t>get</a:t>
            </a:r>
            <a:r>
              <a:rPr spc="25" dirty="0"/>
              <a:t> </a:t>
            </a:r>
            <a:r>
              <a:rPr dirty="0"/>
              <a:t>their</a:t>
            </a:r>
            <a:r>
              <a:rPr spc="25" dirty="0"/>
              <a:t> </a:t>
            </a:r>
            <a:r>
              <a:rPr spc="-35" dirty="0"/>
              <a:t>values</a:t>
            </a:r>
            <a:r>
              <a:rPr spc="25" dirty="0"/>
              <a:t> </a:t>
            </a:r>
            <a:r>
              <a:rPr spc="-10" dirty="0"/>
              <a:t>directly</a:t>
            </a:r>
            <a:r>
              <a:rPr spc="25" dirty="0"/>
              <a:t> </a:t>
            </a:r>
            <a:r>
              <a:rPr spc="-20" dirty="0"/>
              <a:t>from</a:t>
            </a:r>
            <a:r>
              <a:rPr spc="25" dirty="0"/>
              <a:t> </a:t>
            </a:r>
            <a:r>
              <a:rPr dirty="0"/>
              <a:t>the</a:t>
            </a:r>
            <a:r>
              <a:rPr spc="25" dirty="0"/>
              <a:t> </a:t>
            </a:r>
            <a:r>
              <a:rPr dirty="0"/>
              <a:t>lexical</a:t>
            </a:r>
            <a:r>
              <a:rPr spc="25" dirty="0"/>
              <a:t> </a:t>
            </a:r>
            <a:r>
              <a:rPr spc="-10" dirty="0"/>
              <a:t>analyzer.</a:t>
            </a:r>
            <a:endParaRPr spc="-10" dirty="0"/>
          </a:p>
          <a:p>
            <a:pPr marL="314960" marR="419100">
              <a:lnSpc>
                <a:spcPct val="103000"/>
              </a:lnSpc>
              <a:spcBef>
                <a:spcPts val="565"/>
              </a:spcBef>
            </a:pPr>
            <a:r>
              <a:rPr dirty="0"/>
              <a:t>For</a:t>
            </a:r>
            <a:r>
              <a:rPr spc="15" dirty="0"/>
              <a:t> </a:t>
            </a:r>
            <a:r>
              <a:rPr spc="-20" dirty="0"/>
              <a:t>example,</a:t>
            </a:r>
            <a:r>
              <a:rPr spc="40" dirty="0"/>
              <a:t> </a:t>
            </a:r>
            <a:r>
              <a:rPr dirty="0"/>
              <a:t>a</a:t>
            </a:r>
            <a:r>
              <a:rPr spc="40" dirty="0"/>
              <a:t> </a:t>
            </a:r>
            <a:r>
              <a:rPr b="1" spc="-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num</a:t>
            </a:r>
            <a:r>
              <a:rPr b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-10" dirty="0"/>
              <a:t>token’s</a:t>
            </a:r>
            <a:r>
              <a:rPr spc="40" dirty="0"/>
              <a:t> </a:t>
            </a:r>
            <a:r>
              <a:rPr spc="-30" dirty="0"/>
              <a:t>value</a:t>
            </a:r>
            <a:r>
              <a:rPr spc="40" dirty="0"/>
              <a:t> </a:t>
            </a:r>
            <a:r>
              <a:rPr dirty="0"/>
              <a:t>attribute</a:t>
            </a:r>
            <a:r>
              <a:rPr spc="40" dirty="0"/>
              <a:t> </a:t>
            </a:r>
            <a:r>
              <a:rPr spc="-55" dirty="0"/>
              <a:t>would</a:t>
            </a:r>
            <a:r>
              <a:rPr spc="40" dirty="0"/>
              <a:t> </a:t>
            </a:r>
            <a:r>
              <a:rPr dirty="0"/>
              <a:t>be</a:t>
            </a:r>
            <a:r>
              <a:rPr spc="40" dirty="0"/>
              <a:t> </a:t>
            </a:r>
            <a:r>
              <a:rPr spc="-25" dirty="0"/>
              <a:t>the </a:t>
            </a:r>
            <a:r>
              <a:rPr spc="-30" dirty="0"/>
              <a:t>numerical</a:t>
            </a:r>
            <a:r>
              <a:rPr spc="15" dirty="0"/>
              <a:t> </a:t>
            </a:r>
            <a:r>
              <a:rPr spc="-30" dirty="0"/>
              <a:t>value</a:t>
            </a:r>
            <a:r>
              <a:rPr spc="15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dirty="0"/>
              <a:t>string</a:t>
            </a:r>
            <a:r>
              <a:rPr spc="15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10" dirty="0"/>
              <a:t>digits</a:t>
            </a:r>
            <a:r>
              <a:rPr spc="15" dirty="0"/>
              <a:t> </a:t>
            </a:r>
            <a:r>
              <a:rPr dirty="0"/>
              <a:t>in</a:t>
            </a:r>
            <a:r>
              <a:rPr spc="15" dirty="0"/>
              <a:t> </a:t>
            </a:r>
            <a:r>
              <a:rPr dirty="0"/>
              <a:t>the</a:t>
            </a:r>
            <a:r>
              <a:rPr spc="20" dirty="0"/>
              <a:t> </a:t>
            </a:r>
            <a:r>
              <a:rPr spc="-10" dirty="0"/>
              <a:t>token.</a:t>
            </a:r>
            <a:endParaRPr spc="-10" dirty="0"/>
          </a:p>
        </p:txBody>
      </p:sp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8267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Synthesized</a:t>
            </a:r>
            <a:r>
              <a:rPr sz="600" b="1" spc="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66572"/>
            <a:ext cx="4483735" cy="2596515"/>
            <a:chOff x="87743" y="666572"/>
            <a:chExt cx="4483735" cy="25965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11669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60877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48177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66572"/>
              <a:ext cx="50800" cy="24943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55916"/>
              <a:ext cx="4432935" cy="2355850"/>
            </a:xfrm>
            <a:custGeom>
              <a:avLst/>
              <a:gdLst/>
              <a:ahLst/>
              <a:cxnLst/>
              <a:rect l="l" t="t" r="r" b="b"/>
              <a:pathLst>
                <a:path w="4432935" h="2355850">
                  <a:moveTo>
                    <a:pt x="4432567" y="0"/>
                  </a:moveTo>
                  <a:lnTo>
                    <a:pt x="0" y="0"/>
                  </a:lnTo>
                  <a:lnTo>
                    <a:pt x="0" y="2304961"/>
                  </a:lnTo>
                  <a:lnTo>
                    <a:pt x="4008" y="2324685"/>
                  </a:lnTo>
                  <a:lnTo>
                    <a:pt x="14922" y="2340838"/>
                  </a:lnTo>
                  <a:lnTo>
                    <a:pt x="31075" y="2351752"/>
                  </a:lnTo>
                  <a:lnTo>
                    <a:pt x="50800" y="2355761"/>
                  </a:lnTo>
                  <a:lnTo>
                    <a:pt x="4381767" y="2355761"/>
                  </a:lnTo>
                  <a:lnTo>
                    <a:pt x="4401492" y="2351752"/>
                  </a:lnTo>
                  <a:lnTo>
                    <a:pt x="4417644" y="2340838"/>
                  </a:lnTo>
                  <a:lnTo>
                    <a:pt x="4428558" y="2324685"/>
                  </a:lnTo>
                  <a:lnTo>
                    <a:pt x="4432567" y="23049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04672"/>
              <a:ext cx="0" cy="2475865"/>
            </a:xfrm>
            <a:custGeom>
              <a:avLst/>
              <a:gdLst/>
              <a:ahLst/>
              <a:cxnLst/>
              <a:rect l="l" t="t" r="r" b="b"/>
              <a:pathLst>
                <a:path h="2475865">
                  <a:moveTo>
                    <a:pt x="0" y="24752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6919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792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65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25921" y="994201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25921" y="994201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25844" y="613129"/>
            <a:ext cx="2456180" cy="601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(Synthesized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R="73660" algn="r">
              <a:lnSpc>
                <a:spcPct val="100000"/>
              </a:lnSpc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8481" y="155215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1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720820" y="2665516"/>
            <a:ext cx="563245" cy="284480"/>
            <a:chOff x="2720820" y="2665516"/>
            <a:chExt cx="563245" cy="284480"/>
          </a:xfrm>
        </p:grpSpPr>
        <p:sp>
          <p:nvSpPr>
            <p:cNvPr id="20" name="object 20"/>
            <p:cNvSpPr/>
            <p:nvPr/>
          </p:nvSpPr>
          <p:spPr>
            <a:xfrm>
              <a:off x="2723360" y="2668056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723360" y="2668056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272686" y="2110105"/>
            <a:ext cx="66992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58420">
              <a:lnSpc>
                <a:spcPct val="100000"/>
              </a:lnSpc>
              <a:spcBef>
                <a:spcPts val="60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num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.lexval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25941" y="2665516"/>
            <a:ext cx="563245" cy="284480"/>
            <a:chOff x="1325941" y="2665516"/>
            <a:chExt cx="563245" cy="284480"/>
          </a:xfrm>
        </p:grpSpPr>
        <p:sp>
          <p:nvSpPr>
            <p:cNvPr id="24" name="object 24"/>
            <p:cNvSpPr/>
            <p:nvPr/>
          </p:nvSpPr>
          <p:spPr>
            <a:xfrm>
              <a:off x="1328481" y="2668056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28481" y="2668056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723360" y="155215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2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67565" y="2110105"/>
            <a:ext cx="66992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58420">
              <a:lnSpc>
                <a:spcPct val="100000"/>
              </a:lnSpc>
              <a:spcBef>
                <a:spcPts val="60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num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.lexval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604917" y="1270637"/>
            <a:ext cx="1400175" cy="1400175"/>
            <a:chOff x="1604917" y="1270637"/>
            <a:chExt cx="1400175" cy="1400175"/>
          </a:xfrm>
        </p:grpSpPr>
        <p:sp>
          <p:nvSpPr>
            <p:cNvPr id="29" name="object 29"/>
            <p:cNvSpPr/>
            <p:nvPr/>
          </p:nvSpPr>
          <p:spPr>
            <a:xfrm>
              <a:off x="1607457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07457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444385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444385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07457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607457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02336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02336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02336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02336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607457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607457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304897" y="127317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304897" y="127317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165409" y="155215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278975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165409" y="155215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2259649" y="1612917"/>
            <a:ext cx="9080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324330" y="536701"/>
            <a:ext cx="503555" cy="550545"/>
          </a:xfrm>
          <a:custGeom>
            <a:avLst/>
            <a:gdLst/>
            <a:ahLst/>
            <a:cxnLst/>
            <a:rect l="l" t="t" r="r" b="b"/>
            <a:pathLst>
              <a:path w="503555" h="550544">
                <a:moveTo>
                  <a:pt x="498839" y="0"/>
                </a:moveTo>
                <a:lnTo>
                  <a:pt x="448416" y="25625"/>
                </a:lnTo>
                <a:lnTo>
                  <a:pt x="403420" y="62334"/>
                </a:lnTo>
                <a:lnTo>
                  <a:pt x="369707" y="93883"/>
                </a:lnTo>
                <a:lnTo>
                  <a:pt x="339439" y="126162"/>
                </a:lnTo>
                <a:lnTo>
                  <a:pt x="306140" y="166575"/>
                </a:lnTo>
                <a:lnTo>
                  <a:pt x="263334" y="222529"/>
                </a:lnTo>
                <a:lnTo>
                  <a:pt x="239065" y="254973"/>
                </a:lnTo>
                <a:lnTo>
                  <a:pt x="201327" y="307402"/>
                </a:lnTo>
                <a:lnTo>
                  <a:pt x="83395" y="477425"/>
                </a:lnTo>
                <a:lnTo>
                  <a:pt x="52009" y="523969"/>
                </a:lnTo>
                <a:lnTo>
                  <a:pt x="45606" y="532963"/>
                </a:lnTo>
                <a:lnTo>
                  <a:pt x="42407" y="536261"/>
                </a:lnTo>
                <a:lnTo>
                  <a:pt x="40911" y="535785"/>
                </a:lnTo>
                <a:lnTo>
                  <a:pt x="39019" y="531448"/>
                </a:lnTo>
                <a:lnTo>
                  <a:pt x="21614" y="477155"/>
                </a:lnTo>
                <a:lnTo>
                  <a:pt x="12822" y="433553"/>
                </a:lnTo>
                <a:lnTo>
                  <a:pt x="10680" y="414724"/>
                </a:lnTo>
                <a:lnTo>
                  <a:pt x="9755" y="409899"/>
                </a:lnTo>
                <a:lnTo>
                  <a:pt x="2782" y="408874"/>
                </a:lnTo>
                <a:lnTo>
                  <a:pt x="456" y="413221"/>
                </a:lnTo>
                <a:lnTo>
                  <a:pt x="0" y="420442"/>
                </a:lnTo>
                <a:lnTo>
                  <a:pt x="1228" y="434220"/>
                </a:lnTo>
                <a:lnTo>
                  <a:pt x="11673" y="483952"/>
                </a:lnTo>
                <a:lnTo>
                  <a:pt x="24336" y="524934"/>
                </a:lnTo>
                <a:lnTo>
                  <a:pt x="37093" y="549999"/>
                </a:lnTo>
                <a:lnTo>
                  <a:pt x="43177" y="549999"/>
                </a:lnTo>
                <a:lnTo>
                  <a:pt x="49813" y="546172"/>
                </a:lnTo>
                <a:lnTo>
                  <a:pt x="53601" y="542168"/>
                </a:lnTo>
                <a:lnTo>
                  <a:pt x="59390" y="534451"/>
                </a:lnTo>
                <a:lnTo>
                  <a:pt x="91331" y="487186"/>
                </a:lnTo>
                <a:lnTo>
                  <a:pt x="199469" y="332083"/>
                </a:lnTo>
                <a:lnTo>
                  <a:pt x="224758" y="296346"/>
                </a:lnTo>
                <a:lnTo>
                  <a:pt x="269180" y="236196"/>
                </a:lnTo>
                <a:lnTo>
                  <a:pt x="311603" y="180794"/>
                </a:lnTo>
                <a:lnTo>
                  <a:pt x="344616" y="140471"/>
                </a:lnTo>
                <a:lnTo>
                  <a:pt x="373586" y="109012"/>
                </a:lnTo>
                <a:lnTo>
                  <a:pt x="403880" y="80200"/>
                </a:lnTo>
                <a:lnTo>
                  <a:pt x="456154" y="37435"/>
                </a:lnTo>
                <a:lnTo>
                  <a:pt x="493521" y="16988"/>
                </a:lnTo>
                <a:lnTo>
                  <a:pt x="500215" y="14906"/>
                </a:lnTo>
                <a:lnTo>
                  <a:pt x="503362" y="12049"/>
                </a:lnTo>
                <a:lnTo>
                  <a:pt x="503362" y="4918"/>
                </a:lnTo>
                <a:lnTo>
                  <a:pt x="4988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1494326" y="2739140"/>
            <a:ext cx="2266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00"/>
              </a:lnSpc>
            </a:pPr>
            <a:r>
              <a:rPr sz="850" spc="-25" dirty="0">
                <a:latin typeface="Courier New" panose="02070309020205020404"/>
                <a:cs typeface="Courier New" panose="02070309020205020404"/>
              </a:rPr>
              <a:t>100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889205" y="2739140"/>
            <a:ext cx="2266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00"/>
              </a:lnSpc>
            </a:pPr>
            <a:r>
              <a:rPr sz="850" spc="-25" dirty="0">
                <a:latin typeface="Courier New" panose="02070309020205020404"/>
                <a:cs typeface="Courier New" panose="02070309020205020404"/>
              </a:rPr>
              <a:t>250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5" dirty="0"/>
            </a:fld>
            <a:endParaRPr spc="45" dirty="0"/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8267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Synthesized</a:t>
            </a:r>
            <a:r>
              <a:rPr sz="600" b="1" spc="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sp>
        <p:nvSpPr>
          <p:cNvPr id="5" name="object 5"/>
          <p:cNvSpPr txBox="1"/>
          <p:nvPr/>
        </p:nvSpPr>
        <p:spPr>
          <a:xfrm>
            <a:off x="125844" y="613129"/>
            <a:ext cx="208851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(Synthesized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43" y="666572"/>
            <a:ext cx="4483735" cy="2596515"/>
            <a:chOff x="87743" y="666572"/>
            <a:chExt cx="4483735" cy="25965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11669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60877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48177"/>
              <a:ext cx="4381767" cy="114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66572"/>
              <a:ext cx="50800" cy="24943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43" y="855916"/>
              <a:ext cx="4432935" cy="2355850"/>
            </a:xfrm>
            <a:custGeom>
              <a:avLst/>
              <a:gdLst/>
              <a:ahLst/>
              <a:cxnLst/>
              <a:rect l="l" t="t" r="r" b="b"/>
              <a:pathLst>
                <a:path w="4432935" h="2355850">
                  <a:moveTo>
                    <a:pt x="4432567" y="0"/>
                  </a:moveTo>
                  <a:lnTo>
                    <a:pt x="0" y="0"/>
                  </a:lnTo>
                  <a:lnTo>
                    <a:pt x="0" y="2304961"/>
                  </a:lnTo>
                  <a:lnTo>
                    <a:pt x="4008" y="2324685"/>
                  </a:lnTo>
                  <a:lnTo>
                    <a:pt x="14922" y="2340838"/>
                  </a:lnTo>
                  <a:lnTo>
                    <a:pt x="31075" y="2351752"/>
                  </a:lnTo>
                  <a:lnTo>
                    <a:pt x="50800" y="2355761"/>
                  </a:lnTo>
                  <a:lnTo>
                    <a:pt x="4381767" y="2355761"/>
                  </a:lnTo>
                  <a:lnTo>
                    <a:pt x="4401492" y="2351752"/>
                  </a:lnTo>
                  <a:lnTo>
                    <a:pt x="4417644" y="2340838"/>
                  </a:lnTo>
                  <a:lnTo>
                    <a:pt x="4428558" y="2324685"/>
                  </a:lnTo>
                  <a:lnTo>
                    <a:pt x="4432567" y="23049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04672"/>
              <a:ext cx="0" cy="2475865"/>
            </a:xfrm>
            <a:custGeom>
              <a:avLst/>
              <a:gdLst/>
              <a:ahLst/>
              <a:cxnLst/>
              <a:rect l="l" t="t" r="r" b="b"/>
              <a:pathLst>
                <a:path h="2475865">
                  <a:moveTo>
                    <a:pt x="0" y="24752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919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792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665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025921" y="994201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8481" y="155215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1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720820" y="2665516"/>
            <a:ext cx="563245" cy="284480"/>
            <a:chOff x="2720820" y="2665516"/>
            <a:chExt cx="563245" cy="284480"/>
          </a:xfrm>
        </p:grpSpPr>
        <p:sp>
          <p:nvSpPr>
            <p:cNvPr id="19" name="object 19"/>
            <p:cNvSpPr/>
            <p:nvPr/>
          </p:nvSpPr>
          <p:spPr>
            <a:xfrm>
              <a:off x="2723360" y="2668056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723360" y="2668056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272686" y="2110105"/>
            <a:ext cx="66992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58420">
              <a:lnSpc>
                <a:spcPct val="100000"/>
              </a:lnSpc>
              <a:spcBef>
                <a:spcPts val="60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num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.lexval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25941" y="2665516"/>
            <a:ext cx="563245" cy="284480"/>
            <a:chOff x="1325941" y="2665516"/>
            <a:chExt cx="563245" cy="284480"/>
          </a:xfrm>
        </p:grpSpPr>
        <p:sp>
          <p:nvSpPr>
            <p:cNvPr id="23" name="object 23"/>
            <p:cNvSpPr/>
            <p:nvPr/>
          </p:nvSpPr>
          <p:spPr>
            <a:xfrm>
              <a:off x="1328481" y="2668056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328481" y="2668056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2723360" y="155215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2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67565" y="2110105"/>
            <a:ext cx="66992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58420">
              <a:lnSpc>
                <a:spcPct val="100000"/>
              </a:lnSpc>
              <a:spcBef>
                <a:spcPts val="60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num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.lexval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604917" y="1270637"/>
            <a:ext cx="1400175" cy="1400175"/>
            <a:chOff x="1604917" y="1270637"/>
            <a:chExt cx="1400175" cy="1400175"/>
          </a:xfrm>
        </p:grpSpPr>
        <p:sp>
          <p:nvSpPr>
            <p:cNvPr id="28" name="object 28"/>
            <p:cNvSpPr/>
            <p:nvPr/>
          </p:nvSpPr>
          <p:spPr>
            <a:xfrm>
              <a:off x="1607457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07457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444385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444385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07457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07457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2336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02336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02336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02336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607457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607457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304897" y="127317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304897" y="127317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165409" y="155215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278975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165409" y="155215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259649" y="1612917"/>
            <a:ext cx="9080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440071" y="2416978"/>
            <a:ext cx="1729739" cy="223520"/>
            <a:chOff x="1440071" y="2416978"/>
            <a:chExt cx="1729739" cy="223520"/>
          </a:xfrm>
        </p:grpSpPr>
        <p:sp>
          <p:nvSpPr>
            <p:cNvPr id="46" name="object 46"/>
            <p:cNvSpPr/>
            <p:nvPr/>
          </p:nvSpPr>
          <p:spPr>
            <a:xfrm>
              <a:off x="3141824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141824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113926" y="2416978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467969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467969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440071" y="2416978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3268612" y="2479602"/>
            <a:ext cx="3975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6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lexer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43720" y="2479602"/>
            <a:ext cx="3975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6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lexer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1494326" y="2739140"/>
            <a:ext cx="2266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00"/>
              </a:lnSpc>
            </a:pPr>
            <a:r>
              <a:rPr sz="850" spc="-25" dirty="0">
                <a:latin typeface="Courier New" panose="02070309020205020404"/>
                <a:cs typeface="Courier New" panose="02070309020205020404"/>
              </a:rPr>
              <a:t>100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889205" y="2739140"/>
            <a:ext cx="2266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00"/>
              </a:lnSpc>
            </a:pPr>
            <a:r>
              <a:rPr sz="850" spc="-25" dirty="0">
                <a:latin typeface="Courier New" panose="02070309020205020404"/>
                <a:cs typeface="Courier New" panose="02070309020205020404"/>
              </a:rPr>
              <a:t>250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5" dirty="0"/>
            </a:fld>
            <a:endParaRPr spc="45" dirty="0"/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8267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Synthesized</a:t>
            </a:r>
            <a:r>
              <a:rPr sz="600" b="1" spc="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66572"/>
            <a:ext cx="4483735" cy="2596515"/>
            <a:chOff x="87743" y="666572"/>
            <a:chExt cx="4483735" cy="25965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11669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60877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48177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66572"/>
              <a:ext cx="50800" cy="24943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55916"/>
              <a:ext cx="4432935" cy="2355850"/>
            </a:xfrm>
            <a:custGeom>
              <a:avLst/>
              <a:gdLst/>
              <a:ahLst/>
              <a:cxnLst/>
              <a:rect l="l" t="t" r="r" b="b"/>
              <a:pathLst>
                <a:path w="4432935" h="2355850">
                  <a:moveTo>
                    <a:pt x="4432567" y="0"/>
                  </a:moveTo>
                  <a:lnTo>
                    <a:pt x="0" y="0"/>
                  </a:lnTo>
                  <a:lnTo>
                    <a:pt x="0" y="2304961"/>
                  </a:lnTo>
                  <a:lnTo>
                    <a:pt x="4008" y="2324685"/>
                  </a:lnTo>
                  <a:lnTo>
                    <a:pt x="14922" y="2340838"/>
                  </a:lnTo>
                  <a:lnTo>
                    <a:pt x="31075" y="2351752"/>
                  </a:lnTo>
                  <a:lnTo>
                    <a:pt x="50800" y="2355761"/>
                  </a:lnTo>
                  <a:lnTo>
                    <a:pt x="4381767" y="2355761"/>
                  </a:lnTo>
                  <a:lnTo>
                    <a:pt x="4401492" y="2351752"/>
                  </a:lnTo>
                  <a:lnTo>
                    <a:pt x="4417644" y="2340838"/>
                  </a:lnTo>
                  <a:lnTo>
                    <a:pt x="4428558" y="2324685"/>
                  </a:lnTo>
                  <a:lnTo>
                    <a:pt x="4432567" y="23049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04672"/>
              <a:ext cx="0" cy="2475865"/>
            </a:xfrm>
            <a:custGeom>
              <a:avLst/>
              <a:gdLst/>
              <a:ahLst/>
              <a:cxnLst/>
              <a:rect l="l" t="t" r="r" b="b"/>
              <a:pathLst>
                <a:path h="2475865">
                  <a:moveTo>
                    <a:pt x="0" y="24752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6919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792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65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25921" y="994201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25921" y="994201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28481" y="1552153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28481" y="1552153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350733" y="1612917"/>
            <a:ext cx="51308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1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720820" y="1549613"/>
            <a:ext cx="563245" cy="284480"/>
            <a:chOff x="2720820" y="1549613"/>
            <a:chExt cx="563245" cy="284480"/>
          </a:xfrm>
        </p:grpSpPr>
        <p:sp>
          <p:nvSpPr>
            <p:cNvPr id="21" name="object 21"/>
            <p:cNvSpPr/>
            <p:nvPr/>
          </p:nvSpPr>
          <p:spPr>
            <a:xfrm>
              <a:off x="2723360" y="1552153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723360" y="1552153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723360" y="2668056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540"/>
              </a:spcBef>
            </a:pPr>
            <a:r>
              <a:rPr sz="850" spc="-25" dirty="0">
                <a:latin typeface="Courier New" panose="02070309020205020404"/>
                <a:cs typeface="Courier New" panose="02070309020205020404"/>
              </a:rPr>
              <a:t>250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70146" y="2107565"/>
            <a:ext cx="675005" cy="284480"/>
            <a:chOff x="1270146" y="2107565"/>
            <a:chExt cx="675005" cy="284480"/>
          </a:xfrm>
        </p:grpSpPr>
        <p:sp>
          <p:nvSpPr>
            <p:cNvPr id="25" name="object 25"/>
            <p:cNvSpPr/>
            <p:nvPr/>
          </p:nvSpPr>
          <p:spPr>
            <a:xfrm>
              <a:off x="1272686" y="2110105"/>
              <a:ext cx="669925" cy="279400"/>
            </a:xfrm>
            <a:custGeom>
              <a:avLst/>
              <a:gdLst/>
              <a:ahLst/>
              <a:cxnLst/>
              <a:rect l="l" t="t" r="r" b="b"/>
              <a:pathLst>
                <a:path w="669925" h="279400">
                  <a:moveTo>
                    <a:pt x="66954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669541" y="278975"/>
                  </a:lnTo>
                  <a:lnTo>
                    <a:pt x="66954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72686" y="2110105"/>
              <a:ext cx="669925" cy="279400"/>
            </a:xfrm>
            <a:custGeom>
              <a:avLst/>
              <a:gdLst/>
              <a:ahLst/>
              <a:cxnLst/>
              <a:rect l="l" t="t" r="r" b="b"/>
              <a:pathLst>
                <a:path w="669925" h="279400">
                  <a:moveTo>
                    <a:pt x="0" y="0"/>
                  </a:moveTo>
                  <a:lnTo>
                    <a:pt x="0" y="278975"/>
                  </a:lnTo>
                  <a:lnTo>
                    <a:pt x="669541" y="278975"/>
                  </a:lnTo>
                  <a:lnTo>
                    <a:pt x="66954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318850" y="2170868"/>
            <a:ext cx="57785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num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.lexval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28481" y="2668056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540"/>
              </a:spcBef>
            </a:pPr>
            <a:r>
              <a:rPr sz="850" spc="-25" dirty="0">
                <a:latin typeface="Courier New" panose="02070309020205020404"/>
                <a:cs typeface="Courier New" panose="02070309020205020404"/>
              </a:rPr>
              <a:t>100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45705" y="1612917"/>
            <a:ext cx="51308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2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665025" y="2107565"/>
            <a:ext cx="675005" cy="284480"/>
            <a:chOff x="2665025" y="2107565"/>
            <a:chExt cx="675005" cy="284480"/>
          </a:xfrm>
        </p:grpSpPr>
        <p:sp>
          <p:nvSpPr>
            <p:cNvPr id="31" name="object 31"/>
            <p:cNvSpPr/>
            <p:nvPr/>
          </p:nvSpPr>
          <p:spPr>
            <a:xfrm>
              <a:off x="2667565" y="2110105"/>
              <a:ext cx="669925" cy="279400"/>
            </a:xfrm>
            <a:custGeom>
              <a:avLst/>
              <a:gdLst/>
              <a:ahLst/>
              <a:cxnLst/>
              <a:rect l="l" t="t" r="r" b="b"/>
              <a:pathLst>
                <a:path w="669925" h="279400">
                  <a:moveTo>
                    <a:pt x="66954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669541" y="278975"/>
                  </a:lnTo>
                  <a:lnTo>
                    <a:pt x="66954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667565" y="2110105"/>
              <a:ext cx="669925" cy="279400"/>
            </a:xfrm>
            <a:custGeom>
              <a:avLst/>
              <a:gdLst/>
              <a:ahLst/>
              <a:cxnLst/>
              <a:rect l="l" t="t" r="r" b="b"/>
              <a:pathLst>
                <a:path w="669925" h="279400">
                  <a:moveTo>
                    <a:pt x="0" y="0"/>
                  </a:moveTo>
                  <a:lnTo>
                    <a:pt x="0" y="278975"/>
                  </a:lnTo>
                  <a:lnTo>
                    <a:pt x="669541" y="278975"/>
                  </a:lnTo>
                  <a:lnTo>
                    <a:pt x="66954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2669890" y="2170868"/>
            <a:ext cx="66548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2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num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.lexval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604917" y="1270637"/>
            <a:ext cx="1400175" cy="1400175"/>
            <a:chOff x="1604917" y="1270637"/>
            <a:chExt cx="1400175" cy="1400175"/>
          </a:xfrm>
        </p:grpSpPr>
        <p:sp>
          <p:nvSpPr>
            <p:cNvPr id="35" name="object 35"/>
            <p:cNvSpPr/>
            <p:nvPr/>
          </p:nvSpPr>
          <p:spPr>
            <a:xfrm>
              <a:off x="1607457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607457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444385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44385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607457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607457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02336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02336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02336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02336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607457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607457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304897" y="127317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304897" y="127317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165409" y="155215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278975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165409" y="155215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2259649" y="1612917"/>
            <a:ext cx="9080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40071" y="1859027"/>
            <a:ext cx="1729739" cy="786130"/>
            <a:chOff x="1440071" y="1859027"/>
            <a:chExt cx="1729739" cy="786130"/>
          </a:xfrm>
        </p:grpSpPr>
        <p:sp>
          <p:nvSpPr>
            <p:cNvPr id="53" name="object 53"/>
            <p:cNvSpPr/>
            <p:nvPr/>
          </p:nvSpPr>
          <p:spPr>
            <a:xfrm>
              <a:off x="3141824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141824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113926" y="2416978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467969" y="193342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467969" y="193342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440071" y="1859027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467969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467969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440071" y="2416978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141824" y="193342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141824" y="193342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113926" y="1859027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3268612" y="1921650"/>
            <a:ext cx="467359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synthesized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73883" y="1921650"/>
            <a:ext cx="467359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synthesized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268612" y="2479602"/>
            <a:ext cx="3975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6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lexer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43720" y="2479602"/>
            <a:ext cx="3975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6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lexer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6014" y="613129"/>
            <a:ext cx="2526030" cy="860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(Synthesized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R="73660" algn="r">
              <a:lnSpc>
                <a:spcPct val="100000"/>
              </a:lnSpc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900" b="1" dirty="0">
                <a:latin typeface="Times New Roman" panose="02020603050405020304"/>
                <a:cs typeface="Times New Roman" panose="02020603050405020304"/>
              </a:rPr>
              <a:t>E.val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spc="-10" dirty="0">
                <a:latin typeface="Times New Roman" panose="02020603050405020304"/>
                <a:cs typeface="Times New Roman" panose="02020603050405020304"/>
              </a:rPr>
              <a:t>num.lexval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181036" y="729957"/>
            <a:ext cx="2218055" cy="1781175"/>
          </a:xfrm>
          <a:custGeom>
            <a:avLst/>
            <a:gdLst/>
            <a:ahLst/>
            <a:cxnLst/>
            <a:rect l="l" t="t" r="r" b="b"/>
            <a:pathLst>
              <a:path w="2218054" h="1781175">
                <a:moveTo>
                  <a:pt x="514515" y="858748"/>
                </a:moveTo>
                <a:lnTo>
                  <a:pt x="506869" y="812761"/>
                </a:lnTo>
                <a:lnTo>
                  <a:pt x="481939" y="748563"/>
                </a:lnTo>
                <a:lnTo>
                  <a:pt x="462267" y="704748"/>
                </a:lnTo>
                <a:lnTo>
                  <a:pt x="444817" y="670140"/>
                </a:lnTo>
                <a:lnTo>
                  <a:pt x="426935" y="647865"/>
                </a:lnTo>
                <a:lnTo>
                  <a:pt x="422135" y="651840"/>
                </a:lnTo>
                <a:lnTo>
                  <a:pt x="419608" y="653935"/>
                </a:lnTo>
                <a:lnTo>
                  <a:pt x="418630" y="655510"/>
                </a:lnTo>
                <a:lnTo>
                  <a:pt x="420001" y="659066"/>
                </a:lnTo>
                <a:lnTo>
                  <a:pt x="422960" y="659015"/>
                </a:lnTo>
                <a:lnTo>
                  <a:pt x="427634" y="654799"/>
                </a:lnTo>
                <a:lnTo>
                  <a:pt x="430314" y="657733"/>
                </a:lnTo>
                <a:lnTo>
                  <a:pt x="463778" y="721855"/>
                </a:lnTo>
                <a:lnTo>
                  <a:pt x="484492" y="769340"/>
                </a:lnTo>
                <a:lnTo>
                  <a:pt x="500799" y="811682"/>
                </a:lnTo>
                <a:lnTo>
                  <a:pt x="509244" y="870864"/>
                </a:lnTo>
                <a:lnTo>
                  <a:pt x="508533" y="898156"/>
                </a:lnTo>
                <a:lnTo>
                  <a:pt x="504926" y="943965"/>
                </a:lnTo>
                <a:lnTo>
                  <a:pt x="500189" y="982713"/>
                </a:lnTo>
                <a:lnTo>
                  <a:pt x="487438" y="1031062"/>
                </a:lnTo>
                <a:lnTo>
                  <a:pt x="469836" y="1069911"/>
                </a:lnTo>
                <a:lnTo>
                  <a:pt x="430149" y="1102918"/>
                </a:lnTo>
                <a:lnTo>
                  <a:pt x="368325" y="1109497"/>
                </a:lnTo>
                <a:lnTo>
                  <a:pt x="333743" y="1108481"/>
                </a:lnTo>
                <a:lnTo>
                  <a:pt x="253517" y="1102550"/>
                </a:lnTo>
                <a:lnTo>
                  <a:pt x="197180" y="1095082"/>
                </a:lnTo>
                <a:lnTo>
                  <a:pt x="159880" y="1085951"/>
                </a:lnTo>
                <a:lnTo>
                  <a:pt x="117449" y="1069708"/>
                </a:lnTo>
                <a:lnTo>
                  <a:pt x="79032" y="1049642"/>
                </a:lnTo>
                <a:lnTo>
                  <a:pt x="51968" y="1017244"/>
                </a:lnTo>
                <a:lnTo>
                  <a:pt x="54013" y="999756"/>
                </a:lnTo>
                <a:lnTo>
                  <a:pt x="91224" y="935786"/>
                </a:lnTo>
                <a:lnTo>
                  <a:pt x="124421" y="888199"/>
                </a:lnTo>
                <a:lnTo>
                  <a:pt x="159867" y="850036"/>
                </a:lnTo>
                <a:lnTo>
                  <a:pt x="192798" y="824471"/>
                </a:lnTo>
                <a:lnTo>
                  <a:pt x="236715" y="803148"/>
                </a:lnTo>
                <a:lnTo>
                  <a:pt x="401142" y="800468"/>
                </a:lnTo>
                <a:lnTo>
                  <a:pt x="412115" y="800836"/>
                </a:lnTo>
                <a:lnTo>
                  <a:pt x="414756" y="799934"/>
                </a:lnTo>
                <a:lnTo>
                  <a:pt x="365404" y="792873"/>
                </a:lnTo>
                <a:lnTo>
                  <a:pt x="321525" y="792810"/>
                </a:lnTo>
                <a:lnTo>
                  <a:pt x="278638" y="793051"/>
                </a:lnTo>
                <a:lnTo>
                  <a:pt x="238633" y="795947"/>
                </a:lnTo>
                <a:lnTo>
                  <a:pt x="196011" y="814578"/>
                </a:lnTo>
                <a:lnTo>
                  <a:pt x="159232" y="841984"/>
                </a:lnTo>
                <a:lnTo>
                  <a:pt x="115227" y="889609"/>
                </a:lnTo>
                <a:lnTo>
                  <a:pt x="64439" y="965225"/>
                </a:lnTo>
                <a:lnTo>
                  <a:pt x="46075" y="1003896"/>
                </a:lnTo>
                <a:lnTo>
                  <a:pt x="45707" y="1006360"/>
                </a:lnTo>
                <a:lnTo>
                  <a:pt x="46126" y="1013625"/>
                </a:lnTo>
                <a:lnTo>
                  <a:pt x="83299" y="1059116"/>
                </a:lnTo>
                <a:lnTo>
                  <a:pt x="148310" y="1088351"/>
                </a:lnTo>
                <a:lnTo>
                  <a:pt x="220052" y="1104557"/>
                </a:lnTo>
                <a:lnTo>
                  <a:pt x="267881" y="1109510"/>
                </a:lnTo>
                <a:lnTo>
                  <a:pt x="317627" y="1113612"/>
                </a:lnTo>
                <a:lnTo>
                  <a:pt x="355968" y="1114869"/>
                </a:lnTo>
                <a:lnTo>
                  <a:pt x="372300" y="1114971"/>
                </a:lnTo>
                <a:lnTo>
                  <a:pt x="398627" y="1114729"/>
                </a:lnTo>
                <a:lnTo>
                  <a:pt x="436219" y="1106233"/>
                </a:lnTo>
                <a:lnTo>
                  <a:pt x="468858" y="1080211"/>
                </a:lnTo>
                <a:lnTo>
                  <a:pt x="493928" y="1029144"/>
                </a:lnTo>
                <a:lnTo>
                  <a:pt x="506171" y="979982"/>
                </a:lnTo>
                <a:lnTo>
                  <a:pt x="512876" y="916927"/>
                </a:lnTo>
                <a:lnTo>
                  <a:pt x="514502" y="884720"/>
                </a:lnTo>
                <a:lnTo>
                  <a:pt x="514515" y="858748"/>
                </a:lnTo>
                <a:close/>
              </a:path>
              <a:path w="2218054" h="1781175">
                <a:moveTo>
                  <a:pt x="642391" y="1544828"/>
                </a:moveTo>
                <a:lnTo>
                  <a:pt x="636485" y="1506334"/>
                </a:lnTo>
                <a:lnTo>
                  <a:pt x="606247" y="1469263"/>
                </a:lnTo>
                <a:lnTo>
                  <a:pt x="539089" y="1415859"/>
                </a:lnTo>
                <a:lnTo>
                  <a:pt x="499160" y="1389570"/>
                </a:lnTo>
                <a:lnTo>
                  <a:pt x="460222" y="1367764"/>
                </a:lnTo>
                <a:lnTo>
                  <a:pt x="422770" y="1350746"/>
                </a:lnTo>
                <a:lnTo>
                  <a:pt x="405218" y="1344295"/>
                </a:lnTo>
                <a:lnTo>
                  <a:pt x="403948" y="1346365"/>
                </a:lnTo>
                <a:lnTo>
                  <a:pt x="402805" y="1348206"/>
                </a:lnTo>
                <a:lnTo>
                  <a:pt x="404114" y="1348943"/>
                </a:lnTo>
                <a:lnTo>
                  <a:pt x="419315" y="1355001"/>
                </a:lnTo>
                <a:lnTo>
                  <a:pt x="436333" y="1362341"/>
                </a:lnTo>
                <a:lnTo>
                  <a:pt x="474687" y="1381391"/>
                </a:lnTo>
                <a:lnTo>
                  <a:pt x="523062" y="1411135"/>
                </a:lnTo>
                <a:lnTo>
                  <a:pt x="554609" y="1433512"/>
                </a:lnTo>
                <a:lnTo>
                  <a:pt x="606679" y="1476883"/>
                </a:lnTo>
                <a:lnTo>
                  <a:pt x="632777" y="1510919"/>
                </a:lnTo>
                <a:lnTo>
                  <a:pt x="636905" y="1519580"/>
                </a:lnTo>
                <a:lnTo>
                  <a:pt x="636854" y="1535430"/>
                </a:lnTo>
                <a:lnTo>
                  <a:pt x="630745" y="1577390"/>
                </a:lnTo>
                <a:lnTo>
                  <a:pt x="596366" y="1632826"/>
                </a:lnTo>
                <a:lnTo>
                  <a:pt x="562800" y="1657210"/>
                </a:lnTo>
                <a:lnTo>
                  <a:pt x="512229" y="1683778"/>
                </a:lnTo>
                <a:lnTo>
                  <a:pt x="440093" y="1715858"/>
                </a:lnTo>
                <a:lnTo>
                  <a:pt x="379095" y="1741170"/>
                </a:lnTo>
                <a:lnTo>
                  <a:pt x="339496" y="1756105"/>
                </a:lnTo>
                <a:lnTo>
                  <a:pt x="267385" y="1772907"/>
                </a:lnTo>
                <a:lnTo>
                  <a:pt x="229895" y="1775663"/>
                </a:lnTo>
                <a:lnTo>
                  <a:pt x="189153" y="1774964"/>
                </a:lnTo>
                <a:lnTo>
                  <a:pt x="125603" y="1767878"/>
                </a:lnTo>
                <a:lnTo>
                  <a:pt x="81457" y="1752803"/>
                </a:lnTo>
                <a:lnTo>
                  <a:pt x="44450" y="1726819"/>
                </a:lnTo>
                <a:lnTo>
                  <a:pt x="16954" y="1691487"/>
                </a:lnTo>
                <a:lnTo>
                  <a:pt x="5702" y="1642910"/>
                </a:lnTo>
                <a:lnTo>
                  <a:pt x="5740" y="1612442"/>
                </a:lnTo>
                <a:lnTo>
                  <a:pt x="7823" y="1567688"/>
                </a:lnTo>
                <a:lnTo>
                  <a:pt x="16522" y="1526425"/>
                </a:lnTo>
                <a:lnTo>
                  <a:pt x="30238" y="1482521"/>
                </a:lnTo>
                <a:lnTo>
                  <a:pt x="49174" y="1447673"/>
                </a:lnTo>
                <a:lnTo>
                  <a:pt x="81534" y="1418590"/>
                </a:lnTo>
                <a:lnTo>
                  <a:pt x="168922" y="1413903"/>
                </a:lnTo>
                <a:lnTo>
                  <a:pt x="229095" y="1414500"/>
                </a:lnTo>
                <a:lnTo>
                  <a:pt x="273558" y="1416545"/>
                </a:lnTo>
                <a:lnTo>
                  <a:pt x="316547" y="1421155"/>
                </a:lnTo>
                <a:lnTo>
                  <a:pt x="372300" y="1429385"/>
                </a:lnTo>
                <a:lnTo>
                  <a:pt x="411911" y="1435493"/>
                </a:lnTo>
                <a:lnTo>
                  <a:pt x="435838" y="1438516"/>
                </a:lnTo>
                <a:lnTo>
                  <a:pt x="455879" y="1439557"/>
                </a:lnTo>
                <a:lnTo>
                  <a:pt x="508177" y="1439684"/>
                </a:lnTo>
                <a:lnTo>
                  <a:pt x="520877" y="1439456"/>
                </a:lnTo>
                <a:lnTo>
                  <a:pt x="525703" y="1438821"/>
                </a:lnTo>
                <a:lnTo>
                  <a:pt x="526465" y="1437576"/>
                </a:lnTo>
                <a:lnTo>
                  <a:pt x="525665" y="1436319"/>
                </a:lnTo>
                <a:lnTo>
                  <a:pt x="520776" y="1435582"/>
                </a:lnTo>
                <a:lnTo>
                  <a:pt x="508076" y="1435138"/>
                </a:lnTo>
                <a:lnTo>
                  <a:pt x="455587" y="1434134"/>
                </a:lnTo>
                <a:lnTo>
                  <a:pt x="434886" y="1432839"/>
                </a:lnTo>
                <a:lnTo>
                  <a:pt x="410997" y="1429804"/>
                </a:lnTo>
                <a:lnTo>
                  <a:pt x="334035" y="1417955"/>
                </a:lnTo>
                <a:lnTo>
                  <a:pt x="306006" y="1414157"/>
                </a:lnTo>
                <a:lnTo>
                  <a:pt x="281571" y="1411668"/>
                </a:lnTo>
                <a:lnTo>
                  <a:pt x="253123" y="1409573"/>
                </a:lnTo>
                <a:lnTo>
                  <a:pt x="218516" y="1408531"/>
                </a:lnTo>
                <a:lnTo>
                  <a:pt x="168389" y="1408188"/>
                </a:lnTo>
                <a:lnTo>
                  <a:pt x="120980" y="1408544"/>
                </a:lnTo>
                <a:lnTo>
                  <a:pt x="76796" y="1414678"/>
                </a:lnTo>
                <a:lnTo>
                  <a:pt x="46672" y="1441805"/>
                </a:lnTo>
                <a:lnTo>
                  <a:pt x="26949" y="1476463"/>
                </a:lnTo>
                <a:lnTo>
                  <a:pt x="7188" y="1542034"/>
                </a:lnTo>
                <a:lnTo>
                  <a:pt x="546" y="1592186"/>
                </a:lnTo>
                <a:lnTo>
                  <a:pt x="0" y="1623339"/>
                </a:lnTo>
                <a:lnTo>
                  <a:pt x="520" y="1648155"/>
                </a:lnTo>
                <a:lnTo>
                  <a:pt x="12268" y="1694154"/>
                </a:lnTo>
                <a:lnTo>
                  <a:pt x="38938" y="1729028"/>
                </a:lnTo>
                <a:lnTo>
                  <a:pt x="75463" y="1755660"/>
                </a:lnTo>
                <a:lnTo>
                  <a:pt x="117373" y="1771421"/>
                </a:lnTo>
                <a:lnTo>
                  <a:pt x="172212" y="1779206"/>
                </a:lnTo>
                <a:lnTo>
                  <a:pt x="226072" y="1781086"/>
                </a:lnTo>
                <a:lnTo>
                  <a:pt x="273621" y="1777453"/>
                </a:lnTo>
                <a:lnTo>
                  <a:pt x="319595" y="1767636"/>
                </a:lnTo>
                <a:lnTo>
                  <a:pt x="368795" y="1750936"/>
                </a:lnTo>
                <a:lnTo>
                  <a:pt x="431038" y="1725307"/>
                </a:lnTo>
                <a:lnTo>
                  <a:pt x="467106" y="1709928"/>
                </a:lnTo>
                <a:lnTo>
                  <a:pt x="540372" y="1675625"/>
                </a:lnTo>
                <a:lnTo>
                  <a:pt x="575500" y="1655038"/>
                </a:lnTo>
                <a:lnTo>
                  <a:pt x="618210" y="1615986"/>
                </a:lnTo>
                <a:lnTo>
                  <a:pt x="638124" y="1569593"/>
                </a:lnTo>
                <a:lnTo>
                  <a:pt x="642391" y="1544828"/>
                </a:lnTo>
                <a:close/>
              </a:path>
              <a:path w="2218054" h="1781175">
                <a:moveTo>
                  <a:pt x="1472933" y="213029"/>
                </a:moveTo>
                <a:lnTo>
                  <a:pt x="1469910" y="210985"/>
                </a:lnTo>
                <a:lnTo>
                  <a:pt x="1455331" y="207645"/>
                </a:lnTo>
                <a:lnTo>
                  <a:pt x="1447838" y="205651"/>
                </a:lnTo>
                <a:lnTo>
                  <a:pt x="1350213" y="173062"/>
                </a:lnTo>
                <a:lnTo>
                  <a:pt x="1314094" y="157365"/>
                </a:lnTo>
                <a:lnTo>
                  <a:pt x="1307058" y="142303"/>
                </a:lnTo>
                <a:lnTo>
                  <a:pt x="1298295" y="124180"/>
                </a:lnTo>
                <a:lnTo>
                  <a:pt x="1278242" y="87299"/>
                </a:lnTo>
                <a:lnTo>
                  <a:pt x="1248397" y="38023"/>
                </a:lnTo>
                <a:lnTo>
                  <a:pt x="1226159" y="6870"/>
                </a:lnTo>
                <a:lnTo>
                  <a:pt x="1220927" y="2260"/>
                </a:lnTo>
                <a:lnTo>
                  <a:pt x="1216761" y="0"/>
                </a:lnTo>
                <a:lnTo>
                  <a:pt x="1215275" y="0"/>
                </a:lnTo>
                <a:lnTo>
                  <a:pt x="1208786" y="27635"/>
                </a:lnTo>
                <a:lnTo>
                  <a:pt x="1208798" y="42405"/>
                </a:lnTo>
                <a:lnTo>
                  <a:pt x="1214196" y="43167"/>
                </a:lnTo>
                <a:lnTo>
                  <a:pt x="1214361" y="42405"/>
                </a:lnTo>
                <a:lnTo>
                  <a:pt x="1214462" y="41986"/>
                </a:lnTo>
                <a:lnTo>
                  <a:pt x="1215694" y="11582"/>
                </a:lnTo>
                <a:lnTo>
                  <a:pt x="1217053" y="6870"/>
                </a:lnTo>
                <a:lnTo>
                  <a:pt x="1219758" y="9118"/>
                </a:lnTo>
                <a:lnTo>
                  <a:pt x="1252385" y="56896"/>
                </a:lnTo>
                <a:lnTo>
                  <a:pt x="1280464" y="104914"/>
                </a:lnTo>
                <a:lnTo>
                  <a:pt x="1302689" y="148501"/>
                </a:lnTo>
                <a:lnTo>
                  <a:pt x="1306258" y="157365"/>
                </a:lnTo>
                <a:lnTo>
                  <a:pt x="1304099" y="156984"/>
                </a:lnTo>
                <a:lnTo>
                  <a:pt x="1298676" y="155524"/>
                </a:lnTo>
                <a:lnTo>
                  <a:pt x="1290777" y="153200"/>
                </a:lnTo>
                <a:lnTo>
                  <a:pt x="1213281" y="129336"/>
                </a:lnTo>
                <a:lnTo>
                  <a:pt x="1155877" y="112991"/>
                </a:lnTo>
                <a:lnTo>
                  <a:pt x="1105649" y="100457"/>
                </a:lnTo>
                <a:lnTo>
                  <a:pt x="1059167" y="90970"/>
                </a:lnTo>
                <a:lnTo>
                  <a:pt x="1014120" y="83896"/>
                </a:lnTo>
                <a:lnTo>
                  <a:pt x="1013028" y="83718"/>
                </a:lnTo>
                <a:lnTo>
                  <a:pt x="963815" y="77965"/>
                </a:lnTo>
                <a:lnTo>
                  <a:pt x="922921" y="74904"/>
                </a:lnTo>
                <a:lnTo>
                  <a:pt x="882980" y="73875"/>
                </a:lnTo>
                <a:lnTo>
                  <a:pt x="847915" y="74904"/>
                </a:lnTo>
                <a:lnTo>
                  <a:pt x="821969" y="77965"/>
                </a:lnTo>
                <a:lnTo>
                  <a:pt x="822121" y="77965"/>
                </a:lnTo>
                <a:lnTo>
                  <a:pt x="804214" y="83146"/>
                </a:lnTo>
                <a:lnTo>
                  <a:pt x="760374" y="115658"/>
                </a:lnTo>
                <a:lnTo>
                  <a:pt x="738670" y="158699"/>
                </a:lnTo>
                <a:lnTo>
                  <a:pt x="732396" y="198602"/>
                </a:lnTo>
                <a:lnTo>
                  <a:pt x="732167" y="227152"/>
                </a:lnTo>
                <a:lnTo>
                  <a:pt x="732383" y="244182"/>
                </a:lnTo>
                <a:lnTo>
                  <a:pt x="732472" y="250888"/>
                </a:lnTo>
                <a:lnTo>
                  <a:pt x="733526" y="267195"/>
                </a:lnTo>
                <a:lnTo>
                  <a:pt x="733640" y="269074"/>
                </a:lnTo>
                <a:lnTo>
                  <a:pt x="752170" y="327507"/>
                </a:lnTo>
                <a:lnTo>
                  <a:pt x="770077" y="362331"/>
                </a:lnTo>
                <a:lnTo>
                  <a:pt x="790968" y="397319"/>
                </a:lnTo>
                <a:lnTo>
                  <a:pt x="825690" y="443420"/>
                </a:lnTo>
                <a:lnTo>
                  <a:pt x="866038" y="474573"/>
                </a:lnTo>
                <a:lnTo>
                  <a:pt x="881926" y="479501"/>
                </a:lnTo>
                <a:lnTo>
                  <a:pt x="882192" y="479501"/>
                </a:lnTo>
                <a:lnTo>
                  <a:pt x="901890" y="482714"/>
                </a:lnTo>
                <a:lnTo>
                  <a:pt x="928484" y="484619"/>
                </a:lnTo>
                <a:lnTo>
                  <a:pt x="930021" y="484619"/>
                </a:lnTo>
                <a:lnTo>
                  <a:pt x="961085" y="485152"/>
                </a:lnTo>
                <a:lnTo>
                  <a:pt x="1019390" y="482841"/>
                </a:lnTo>
                <a:lnTo>
                  <a:pt x="1070457" y="474281"/>
                </a:lnTo>
                <a:lnTo>
                  <a:pt x="1117473" y="462089"/>
                </a:lnTo>
                <a:lnTo>
                  <a:pt x="1168831" y="445998"/>
                </a:lnTo>
                <a:lnTo>
                  <a:pt x="1218412" y="428066"/>
                </a:lnTo>
                <a:lnTo>
                  <a:pt x="1260132" y="410362"/>
                </a:lnTo>
                <a:lnTo>
                  <a:pt x="1297279" y="390309"/>
                </a:lnTo>
                <a:lnTo>
                  <a:pt x="1336382" y="355371"/>
                </a:lnTo>
                <a:lnTo>
                  <a:pt x="1349108" y="319024"/>
                </a:lnTo>
                <a:lnTo>
                  <a:pt x="1351178" y="287756"/>
                </a:lnTo>
                <a:lnTo>
                  <a:pt x="1348790" y="258432"/>
                </a:lnTo>
                <a:lnTo>
                  <a:pt x="1348778" y="258203"/>
                </a:lnTo>
                <a:lnTo>
                  <a:pt x="1344383" y="239776"/>
                </a:lnTo>
                <a:lnTo>
                  <a:pt x="1344383" y="291630"/>
                </a:lnTo>
                <a:lnTo>
                  <a:pt x="1342593" y="317398"/>
                </a:lnTo>
                <a:lnTo>
                  <a:pt x="1323149" y="361467"/>
                </a:lnTo>
                <a:lnTo>
                  <a:pt x="1266037" y="399440"/>
                </a:lnTo>
                <a:lnTo>
                  <a:pt x="1228534" y="416229"/>
                </a:lnTo>
                <a:lnTo>
                  <a:pt x="1183386" y="433336"/>
                </a:lnTo>
                <a:lnTo>
                  <a:pt x="1135291" y="449199"/>
                </a:lnTo>
                <a:lnTo>
                  <a:pt x="1088961" y="462280"/>
                </a:lnTo>
                <a:lnTo>
                  <a:pt x="1049108" y="471030"/>
                </a:lnTo>
                <a:lnTo>
                  <a:pt x="1028242" y="474281"/>
                </a:lnTo>
                <a:lnTo>
                  <a:pt x="1028039" y="474281"/>
                </a:lnTo>
                <a:lnTo>
                  <a:pt x="1009992" y="476173"/>
                </a:lnTo>
                <a:lnTo>
                  <a:pt x="989431" y="477177"/>
                </a:lnTo>
                <a:lnTo>
                  <a:pt x="963269" y="477494"/>
                </a:lnTo>
                <a:lnTo>
                  <a:pt x="931164" y="477037"/>
                </a:lnTo>
                <a:lnTo>
                  <a:pt x="886320" y="472579"/>
                </a:lnTo>
                <a:lnTo>
                  <a:pt x="846543" y="452818"/>
                </a:lnTo>
                <a:lnTo>
                  <a:pt x="820013" y="424662"/>
                </a:lnTo>
                <a:lnTo>
                  <a:pt x="792505" y="384937"/>
                </a:lnTo>
                <a:lnTo>
                  <a:pt x="764895" y="334733"/>
                </a:lnTo>
                <a:lnTo>
                  <a:pt x="745909" y="287756"/>
                </a:lnTo>
                <a:lnTo>
                  <a:pt x="741819" y="267665"/>
                </a:lnTo>
                <a:lnTo>
                  <a:pt x="741743" y="267195"/>
                </a:lnTo>
                <a:lnTo>
                  <a:pt x="741133" y="258432"/>
                </a:lnTo>
                <a:lnTo>
                  <a:pt x="741083" y="198602"/>
                </a:lnTo>
                <a:lnTo>
                  <a:pt x="741743" y="185712"/>
                </a:lnTo>
                <a:lnTo>
                  <a:pt x="743572" y="174383"/>
                </a:lnTo>
                <a:lnTo>
                  <a:pt x="743623" y="174066"/>
                </a:lnTo>
                <a:lnTo>
                  <a:pt x="760018" y="132283"/>
                </a:lnTo>
                <a:lnTo>
                  <a:pt x="791133" y="99949"/>
                </a:lnTo>
                <a:lnTo>
                  <a:pt x="842454" y="84493"/>
                </a:lnTo>
                <a:lnTo>
                  <a:pt x="862647" y="83896"/>
                </a:lnTo>
                <a:lnTo>
                  <a:pt x="893279" y="84048"/>
                </a:lnTo>
                <a:lnTo>
                  <a:pt x="948512" y="86042"/>
                </a:lnTo>
                <a:lnTo>
                  <a:pt x="1003566" y="91973"/>
                </a:lnTo>
                <a:lnTo>
                  <a:pt x="1056132" y="100101"/>
                </a:lnTo>
                <a:lnTo>
                  <a:pt x="1108405" y="110794"/>
                </a:lnTo>
                <a:lnTo>
                  <a:pt x="1162634" y="124460"/>
                </a:lnTo>
                <a:lnTo>
                  <a:pt x="1204988" y="136588"/>
                </a:lnTo>
                <a:lnTo>
                  <a:pt x="1253528" y="151193"/>
                </a:lnTo>
                <a:lnTo>
                  <a:pt x="1293914" y="163880"/>
                </a:lnTo>
                <a:lnTo>
                  <a:pt x="1326578" y="204762"/>
                </a:lnTo>
                <a:lnTo>
                  <a:pt x="1339291" y="244182"/>
                </a:lnTo>
                <a:lnTo>
                  <a:pt x="1344383" y="291630"/>
                </a:lnTo>
                <a:lnTo>
                  <a:pt x="1344383" y="239776"/>
                </a:lnTo>
                <a:lnTo>
                  <a:pt x="1341374" y="227152"/>
                </a:lnTo>
                <a:lnTo>
                  <a:pt x="1328445" y="191376"/>
                </a:lnTo>
                <a:lnTo>
                  <a:pt x="1324368" y="181305"/>
                </a:lnTo>
                <a:lnTo>
                  <a:pt x="1321460" y="173062"/>
                </a:lnTo>
                <a:lnTo>
                  <a:pt x="1321993" y="173062"/>
                </a:lnTo>
                <a:lnTo>
                  <a:pt x="1326222" y="174383"/>
                </a:lnTo>
                <a:lnTo>
                  <a:pt x="1404480" y="200952"/>
                </a:lnTo>
                <a:lnTo>
                  <a:pt x="1425473" y="207822"/>
                </a:lnTo>
                <a:lnTo>
                  <a:pt x="1439951" y="212039"/>
                </a:lnTo>
                <a:lnTo>
                  <a:pt x="1452968" y="215188"/>
                </a:lnTo>
                <a:lnTo>
                  <a:pt x="1464818" y="217843"/>
                </a:lnTo>
                <a:lnTo>
                  <a:pt x="1465592" y="217843"/>
                </a:lnTo>
                <a:lnTo>
                  <a:pt x="1472933" y="213029"/>
                </a:lnTo>
                <a:close/>
              </a:path>
              <a:path w="2218054" h="1781175">
                <a:moveTo>
                  <a:pt x="2156587" y="1401686"/>
                </a:moveTo>
                <a:lnTo>
                  <a:pt x="2155558" y="1394498"/>
                </a:lnTo>
                <a:lnTo>
                  <a:pt x="2154009" y="1394015"/>
                </a:lnTo>
                <a:lnTo>
                  <a:pt x="2138134" y="1391691"/>
                </a:lnTo>
                <a:lnTo>
                  <a:pt x="2129777" y="1390281"/>
                </a:lnTo>
                <a:lnTo>
                  <a:pt x="2119947" y="1387970"/>
                </a:lnTo>
                <a:lnTo>
                  <a:pt x="2104720" y="1383741"/>
                </a:lnTo>
                <a:lnTo>
                  <a:pt x="2070633" y="1373809"/>
                </a:lnTo>
                <a:lnTo>
                  <a:pt x="2060676" y="1371041"/>
                </a:lnTo>
                <a:lnTo>
                  <a:pt x="2049399" y="1367993"/>
                </a:lnTo>
                <a:lnTo>
                  <a:pt x="2021306" y="1360906"/>
                </a:lnTo>
                <a:lnTo>
                  <a:pt x="2020697" y="1359103"/>
                </a:lnTo>
                <a:lnTo>
                  <a:pt x="2019465" y="1355509"/>
                </a:lnTo>
                <a:lnTo>
                  <a:pt x="2016125" y="1348486"/>
                </a:lnTo>
                <a:lnTo>
                  <a:pt x="2016125" y="1382725"/>
                </a:lnTo>
                <a:lnTo>
                  <a:pt x="2016112" y="1394498"/>
                </a:lnTo>
                <a:lnTo>
                  <a:pt x="2015985" y="1400911"/>
                </a:lnTo>
                <a:lnTo>
                  <a:pt x="2015871" y="1407071"/>
                </a:lnTo>
                <a:lnTo>
                  <a:pt x="2014867" y="1428026"/>
                </a:lnTo>
                <a:lnTo>
                  <a:pt x="2006396" y="1467980"/>
                </a:lnTo>
                <a:lnTo>
                  <a:pt x="1975269" y="1516786"/>
                </a:lnTo>
                <a:lnTo>
                  <a:pt x="1934349" y="1555800"/>
                </a:lnTo>
                <a:lnTo>
                  <a:pt x="1887220" y="1580388"/>
                </a:lnTo>
                <a:lnTo>
                  <a:pt x="1831632" y="1592872"/>
                </a:lnTo>
                <a:lnTo>
                  <a:pt x="1763420" y="1595412"/>
                </a:lnTo>
                <a:lnTo>
                  <a:pt x="1705978" y="1595247"/>
                </a:lnTo>
                <a:lnTo>
                  <a:pt x="1651266" y="1594116"/>
                </a:lnTo>
                <a:lnTo>
                  <a:pt x="1592922" y="1589278"/>
                </a:lnTo>
                <a:lnTo>
                  <a:pt x="1545907" y="1579321"/>
                </a:lnTo>
                <a:lnTo>
                  <a:pt x="1498282" y="1560703"/>
                </a:lnTo>
                <a:lnTo>
                  <a:pt x="1457312" y="1529308"/>
                </a:lnTo>
                <a:lnTo>
                  <a:pt x="1427949" y="1495463"/>
                </a:lnTo>
                <a:lnTo>
                  <a:pt x="1406893" y="1452549"/>
                </a:lnTo>
                <a:lnTo>
                  <a:pt x="1405331" y="1436611"/>
                </a:lnTo>
                <a:lnTo>
                  <a:pt x="1405915" y="1418653"/>
                </a:lnTo>
                <a:lnTo>
                  <a:pt x="1408226" y="1402143"/>
                </a:lnTo>
                <a:lnTo>
                  <a:pt x="1408290" y="1401686"/>
                </a:lnTo>
                <a:lnTo>
                  <a:pt x="1425740" y="1364805"/>
                </a:lnTo>
                <a:lnTo>
                  <a:pt x="1472514" y="1335011"/>
                </a:lnTo>
                <a:lnTo>
                  <a:pt x="1508963" y="1322590"/>
                </a:lnTo>
                <a:lnTo>
                  <a:pt x="1547228" y="1316151"/>
                </a:lnTo>
                <a:lnTo>
                  <a:pt x="1598879" y="1314030"/>
                </a:lnTo>
                <a:lnTo>
                  <a:pt x="1657172" y="1314030"/>
                </a:lnTo>
                <a:lnTo>
                  <a:pt x="1706308" y="1314792"/>
                </a:lnTo>
                <a:lnTo>
                  <a:pt x="1738896" y="1316151"/>
                </a:lnTo>
                <a:lnTo>
                  <a:pt x="1737233" y="1316151"/>
                </a:lnTo>
                <a:lnTo>
                  <a:pt x="1775307" y="1320571"/>
                </a:lnTo>
                <a:lnTo>
                  <a:pt x="1817611" y="1327073"/>
                </a:lnTo>
                <a:lnTo>
                  <a:pt x="1866468" y="1336167"/>
                </a:lnTo>
                <a:lnTo>
                  <a:pt x="1925104" y="1348435"/>
                </a:lnTo>
                <a:lnTo>
                  <a:pt x="2015070" y="1368691"/>
                </a:lnTo>
                <a:lnTo>
                  <a:pt x="2016125" y="1382725"/>
                </a:lnTo>
                <a:lnTo>
                  <a:pt x="2016125" y="1348486"/>
                </a:lnTo>
                <a:lnTo>
                  <a:pt x="1982139" y="1307312"/>
                </a:lnTo>
                <a:lnTo>
                  <a:pt x="1944827" y="1279017"/>
                </a:lnTo>
                <a:lnTo>
                  <a:pt x="1940699" y="1277061"/>
                </a:lnTo>
                <a:lnTo>
                  <a:pt x="1937600" y="1282065"/>
                </a:lnTo>
                <a:lnTo>
                  <a:pt x="1940420" y="1284960"/>
                </a:lnTo>
                <a:lnTo>
                  <a:pt x="1953514" y="1294333"/>
                </a:lnTo>
                <a:lnTo>
                  <a:pt x="1967242" y="1304556"/>
                </a:lnTo>
                <a:lnTo>
                  <a:pt x="1996554" y="1331290"/>
                </a:lnTo>
                <a:lnTo>
                  <a:pt x="2012899" y="1358811"/>
                </a:lnTo>
                <a:lnTo>
                  <a:pt x="2013000" y="1359103"/>
                </a:lnTo>
                <a:lnTo>
                  <a:pt x="1892376" y="1332128"/>
                </a:lnTo>
                <a:lnTo>
                  <a:pt x="1832571" y="1320304"/>
                </a:lnTo>
                <a:lnTo>
                  <a:pt x="1794446" y="1314030"/>
                </a:lnTo>
                <a:lnTo>
                  <a:pt x="1745056" y="1307312"/>
                </a:lnTo>
                <a:lnTo>
                  <a:pt x="1654530" y="1304912"/>
                </a:lnTo>
                <a:lnTo>
                  <a:pt x="1594091" y="1304912"/>
                </a:lnTo>
                <a:lnTo>
                  <a:pt x="1523657" y="1309928"/>
                </a:lnTo>
                <a:lnTo>
                  <a:pt x="1464818" y="1328013"/>
                </a:lnTo>
                <a:lnTo>
                  <a:pt x="1419352" y="1358811"/>
                </a:lnTo>
                <a:lnTo>
                  <a:pt x="1399070" y="1400911"/>
                </a:lnTo>
                <a:lnTo>
                  <a:pt x="1397114" y="1428026"/>
                </a:lnTo>
                <a:lnTo>
                  <a:pt x="1397165" y="1445082"/>
                </a:lnTo>
                <a:lnTo>
                  <a:pt x="1410741" y="1486001"/>
                </a:lnTo>
                <a:lnTo>
                  <a:pt x="1446466" y="1530362"/>
                </a:lnTo>
                <a:lnTo>
                  <a:pt x="1499908" y="1571612"/>
                </a:lnTo>
                <a:lnTo>
                  <a:pt x="1570659" y="1593938"/>
                </a:lnTo>
                <a:lnTo>
                  <a:pt x="1627479" y="1601724"/>
                </a:lnTo>
                <a:lnTo>
                  <a:pt x="1668233" y="1602981"/>
                </a:lnTo>
                <a:lnTo>
                  <a:pt x="1729193" y="1603248"/>
                </a:lnTo>
                <a:lnTo>
                  <a:pt x="1788033" y="1602981"/>
                </a:lnTo>
                <a:lnTo>
                  <a:pt x="1825053" y="1601724"/>
                </a:lnTo>
                <a:lnTo>
                  <a:pt x="1825294" y="1601724"/>
                </a:lnTo>
                <a:lnTo>
                  <a:pt x="1849577" y="1598930"/>
                </a:lnTo>
                <a:lnTo>
                  <a:pt x="1849958" y="1598930"/>
                </a:lnTo>
                <a:lnTo>
                  <a:pt x="1864868" y="1595412"/>
                </a:lnTo>
                <a:lnTo>
                  <a:pt x="1902358" y="1583436"/>
                </a:lnTo>
                <a:lnTo>
                  <a:pt x="1951837" y="1551686"/>
                </a:lnTo>
                <a:lnTo>
                  <a:pt x="1987003" y="1514843"/>
                </a:lnTo>
                <a:lnTo>
                  <a:pt x="2008073" y="1482382"/>
                </a:lnTo>
                <a:lnTo>
                  <a:pt x="2022449" y="1428216"/>
                </a:lnTo>
                <a:lnTo>
                  <a:pt x="2022475" y="1428026"/>
                </a:lnTo>
                <a:lnTo>
                  <a:pt x="2023173" y="1402143"/>
                </a:lnTo>
                <a:lnTo>
                  <a:pt x="2023287" y="1390281"/>
                </a:lnTo>
                <a:lnTo>
                  <a:pt x="2023389" y="1382725"/>
                </a:lnTo>
                <a:lnTo>
                  <a:pt x="2023529" y="1377975"/>
                </a:lnTo>
                <a:lnTo>
                  <a:pt x="2023592" y="1376006"/>
                </a:lnTo>
                <a:lnTo>
                  <a:pt x="2024100" y="1371879"/>
                </a:lnTo>
                <a:lnTo>
                  <a:pt x="2024964" y="1371041"/>
                </a:lnTo>
                <a:lnTo>
                  <a:pt x="2036533" y="1373809"/>
                </a:lnTo>
                <a:lnTo>
                  <a:pt x="2052764" y="1377975"/>
                </a:lnTo>
                <a:lnTo>
                  <a:pt x="2070531" y="1382725"/>
                </a:lnTo>
                <a:lnTo>
                  <a:pt x="2106345" y="1392859"/>
                </a:lnTo>
                <a:lnTo>
                  <a:pt x="2118791" y="1396161"/>
                </a:lnTo>
                <a:lnTo>
                  <a:pt x="2128075" y="1398155"/>
                </a:lnTo>
                <a:lnTo>
                  <a:pt x="2138222" y="1399819"/>
                </a:lnTo>
                <a:lnTo>
                  <a:pt x="2153310" y="1402143"/>
                </a:lnTo>
                <a:lnTo>
                  <a:pt x="2156587" y="1401686"/>
                </a:lnTo>
                <a:close/>
              </a:path>
              <a:path w="2218054" h="1781175">
                <a:moveTo>
                  <a:pt x="2217940" y="722490"/>
                </a:moveTo>
                <a:lnTo>
                  <a:pt x="2176399" y="721804"/>
                </a:lnTo>
                <a:lnTo>
                  <a:pt x="2119096" y="719493"/>
                </a:lnTo>
                <a:lnTo>
                  <a:pt x="2070887" y="712622"/>
                </a:lnTo>
                <a:lnTo>
                  <a:pt x="2017725" y="703414"/>
                </a:lnTo>
                <a:lnTo>
                  <a:pt x="1962912" y="694461"/>
                </a:lnTo>
                <a:lnTo>
                  <a:pt x="1909152" y="686181"/>
                </a:lnTo>
                <a:lnTo>
                  <a:pt x="1859127" y="678980"/>
                </a:lnTo>
                <a:lnTo>
                  <a:pt x="1815553" y="673252"/>
                </a:lnTo>
                <a:lnTo>
                  <a:pt x="1742376" y="668451"/>
                </a:lnTo>
                <a:lnTo>
                  <a:pt x="1670786" y="667842"/>
                </a:lnTo>
                <a:lnTo>
                  <a:pt x="1599704" y="667740"/>
                </a:lnTo>
                <a:lnTo>
                  <a:pt x="1562455" y="668324"/>
                </a:lnTo>
                <a:lnTo>
                  <a:pt x="1519021" y="679157"/>
                </a:lnTo>
                <a:lnTo>
                  <a:pt x="1483512" y="701090"/>
                </a:lnTo>
                <a:lnTo>
                  <a:pt x="1462354" y="745782"/>
                </a:lnTo>
                <a:lnTo>
                  <a:pt x="1456385" y="800912"/>
                </a:lnTo>
                <a:lnTo>
                  <a:pt x="1455508" y="852995"/>
                </a:lnTo>
                <a:lnTo>
                  <a:pt x="1455445" y="907224"/>
                </a:lnTo>
                <a:lnTo>
                  <a:pt x="1456372" y="943902"/>
                </a:lnTo>
                <a:lnTo>
                  <a:pt x="1464017" y="1005179"/>
                </a:lnTo>
                <a:lnTo>
                  <a:pt x="1480083" y="1077849"/>
                </a:lnTo>
                <a:lnTo>
                  <a:pt x="1493799" y="1122692"/>
                </a:lnTo>
                <a:lnTo>
                  <a:pt x="1511985" y="1157732"/>
                </a:lnTo>
                <a:lnTo>
                  <a:pt x="1556613" y="1181735"/>
                </a:lnTo>
                <a:lnTo>
                  <a:pt x="1606194" y="1183754"/>
                </a:lnTo>
                <a:lnTo>
                  <a:pt x="1628889" y="1183487"/>
                </a:lnTo>
                <a:lnTo>
                  <a:pt x="1667357" y="1180515"/>
                </a:lnTo>
                <a:lnTo>
                  <a:pt x="1736940" y="1168755"/>
                </a:lnTo>
                <a:lnTo>
                  <a:pt x="1788617" y="1157033"/>
                </a:lnTo>
                <a:lnTo>
                  <a:pt x="1838731" y="1143749"/>
                </a:lnTo>
                <a:lnTo>
                  <a:pt x="1880628" y="1130541"/>
                </a:lnTo>
                <a:lnTo>
                  <a:pt x="1938159" y="1106195"/>
                </a:lnTo>
                <a:lnTo>
                  <a:pt x="1980272" y="1079703"/>
                </a:lnTo>
                <a:lnTo>
                  <a:pt x="2006638" y="1050505"/>
                </a:lnTo>
                <a:lnTo>
                  <a:pt x="2025789" y="996200"/>
                </a:lnTo>
                <a:lnTo>
                  <a:pt x="2030425" y="949591"/>
                </a:lnTo>
                <a:lnTo>
                  <a:pt x="2030907" y="918210"/>
                </a:lnTo>
                <a:lnTo>
                  <a:pt x="2030437" y="886472"/>
                </a:lnTo>
                <a:lnTo>
                  <a:pt x="2024113" y="842594"/>
                </a:lnTo>
                <a:lnTo>
                  <a:pt x="2008974" y="799769"/>
                </a:lnTo>
                <a:lnTo>
                  <a:pt x="1997811" y="793102"/>
                </a:lnTo>
                <a:lnTo>
                  <a:pt x="2001520" y="799045"/>
                </a:lnTo>
                <a:lnTo>
                  <a:pt x="2019427" y="850328"/>
                </a:lnTo>
                <a:lnTo>
                  <a:pt x="2024672" y="896797"/>
                </a:lnTo>
                <a:lnTo>
                  <a:pt x="2022576" y="970203"/>
                </a:lnTo>
                <a:lnTo>
                  <a:pt x="2010511" y="1028407"/>
                </a:lnTo>
                <a:lnTo>
                  <a:pt x="1983435" y="1067422"/>
                </a:lnTo>
                <a:lnTo>
                  <a:pt x="1949640" y="1092301"/>
                </a:lnTo>
                <a:lnTo>
                  <a:pt x="1899767" y="1116152"/>
                </a:lnTo>
                <a:lnTo>
                  <a:pt x="1860524" y="1129919"/>
                </a:lnTo>
                <a:lnTo>
                  <a:pt x="1814042" y="1143444"/>
                </a:lnTo>
                <a:lnTo>
                  <a:pt x="1764284" y="1155776"/>
                </a:lnTo>
                <a:lnTo>
                  <a:pt x="1715198" y="1165898"/>
                </a:lnTo>
                <a:lnTo>
                  <a:pt x="1670697" y="1172870"/>
                </a:lnTo>
                <a:lnTo>
                  <a:pt x="1601571" y="1176858"/>
                </a:lnTo>
                <a:lnTo>
                  <a:pt x="1570710" y="1175880"/>
                </a:lnTo>
                <a:lnTo>
                  <a:pt x="1530235" y="1164247"/>
                </a:lnTo>
                <a:lnTo>
                  <a:pt x="1506131" y="1133602"/>
                </a:lnTo>
                <a:lnTo>
                  <a:pt x="1487703" y="1076540"/>
                </a:lnTo>
                <a:lnTo>
                  <a:pt x="1477835" y="1034656"/>
                </a:lnTo>
                <a:lnTo>
                  <a:pt x="1469809" y="993990"/>
                </a:lnTo>
                <a:lnTo>
                  <a:pt x="1463344" y="914031"/>
                </a:lnTo>
                <a:lnTo>
                  <a:pt x="1463255" y="854252"/>
                </a:lnTo>
                <a:lnTo>
                  <a:pt x="1463776" y="811123"/>
                </a:lnTo>
                <a:lnTo>
                  <a:pt x="1466913" y="764222"/>
                </a:lnTo>
                <a:lnTo>
                  <a:pt x="1482394" y="715429"/>
                </a:lnTo>
                <a:lnTo>
                  <a:pt x="1517853" y="688975"/>
                </a:lnTo>
                <a:lnTo>
                  <a:pt x="1561909" y="677138"/>
                </a:lnTo>
                <a:lnTo>
                  <a:pt x="1648460" y="676211"/>
                </a:lnTo>
                <a:lnTo>
                  <a:pt x="1710372" y="676465"/>
                </a:lnTo>
                <a:lnTo>
                  <a:pt x="1754898" y="677202"/>
                </a:lnTo>
                <a:lnTo>
                  <a:pt x="1827225" y="683768"/>
                </a:lnTo>
                <a:lnTo>
                  <a:pt x="1877834" y="690499"/>
                </a:lnTo>
                <a:lnTo>
                  <a:pt x="1937029" y="699363"/>
                </a:lnTo>
                <a:lnTo>
                  <a:pt x="2004009" y="710272"/>
                </a:lnTo>
                <a:lnTo>
                  <a:pt x="2077986" y="723099"/>
                </a:lnTo>
                <a:lnTo>
                  <a:pt x="2099221" y="726478"/>
                </a:lnTo>
                <a:lnTo>
                  <a:pt x="2119185" y="728586"/>
                </a:lnTo>
                <a:lnTo>
                  <a:pt x="2141639" y="729716"/>
                </a:lnTo>
                <a:lnTo>
                  <a:pt x="2170315" y="730161"/>
                </a:lnTo>
                <a:lnTo>
                  <a:pt x="2200833" y="730110"/>
                </a:lnTo>
                <a:lnTo>
                  <a:pt x="2210752" y="729919"/>
                </a:lnTo>
                <a:lnTo>
                  <a:pt x="2215146" y="729640"/>
                </a:lnTo>
                <a:lnTo>
                  <a:pt x="2217343" y="729056"/>
                </a:lnTo>
                <a:lnTo>
                  <a:pt x="2217940" y="728205"/>
                </a:lnTo>
                <a:lnTo>
                  <a:pt x="2217940" y="7224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8267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Synthesized</a:t>
            </a:r>
            <a:r>
              <a:rPr sz="600" b="1" spc="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sp>
        <p:nvSpPr>
          <p:cNvPr id="5" name="object 5"/>
          <p:cNvSpPr txBox="1"/>
          <p:nvPr/>
        </p:nvSpPr>
        <p:spPr>
          <a:xfrm>
            <a:off x="125844" y="613129"/>
            <a:ext cx="208851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(Synthesized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43" y="666572"/>
            <a:ext cx="4483735" cy="2596515"/>
            <a:chOff x="87743" y="666572"/>
            <a:chExt cx="4483735" cy="25965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11669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60877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48177"/>
              <a:ext cx="4381767" cy="114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66572"/>
              <a:ext cx="50800" cy="24943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43" y="855916"/>
              <a:ext cx="4432935" cy="2355850"/>
            </a:xfrm>
            <a:custGeom>
              <a:avLst/>
              <a:gdLst/>
              <a:ahLst/>
              <a:cxnLst/>
              <a:rect l="l" t="t" r="r" b="b"/>
              <a:pathLst>
                <a:path w="4432935" h="2355850">
                  <a:moveTo>
                    <a:pt x="4432567" y="0"/>
                  </a:moveTo>
                  <a:lnTo>
                    <a:pt x="0" y="0"/>
                  </a:lnTo>
                  <a:lnTo>
                    <a:pt x="0" y="2304961"/>
                  </a:lnTo>
                  <a:lnTo>
                    <a:pt x="4008" y="2324685"/>
                  </a:lnTo>
                  <a:lnTo>
                    <a:pt x="14922" y="2340838"/>
                  </a:lnTo>
                  <a:lnTo>
                    <a:pt x="31075" y="2351752"/>
                  </a:lnTo>
                  <a:lnTo>
                    <a:pt x="50800" y="2355761"/>
                  </a:lnTo>
                  <a:lnTo>
                    <a:pt x="4381767" y="2355761"/>
                  </a:lnTo>
                  <a:lnTo>
                    <a:pt x="4401492" y="2351752"/>
                  </a:lnTo>
                  <a:lnTo>
                    <a:pt x="4417644" y="2340838"/>
                  </a:lnTo>
                  <a:lnTo>
                    <a:pt x="4428558" y="2324685"/>
                  </a:lnTo>
                  <a:lnTo>
                    <a:pt x="4432567" y="23049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04672"/>
              <a:ext cx="0" cy="2475865"/>
            </a:xfrm>
            <a:custGeom>
              <a:avLst/>
              <a:gdLst/>
              <a:ahLst/>
              <a:cxnLst/>
              <a:rect l="l" t="t" r="r" b="b"/>
              <a:pathLst>
                <a:path h="2475865">
                  <a:moveTo>
                    <a:pt x="0" y="24752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919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792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665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025921" y="994201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8481" y="155215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1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23360" y="2668056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540"/>
              </a:spcBef>
            </a:pPr>
            <a:r>
              <a:rPr sz="850" spc="-25" dirty="0">
                <a:latin typeface="Courier New" panose="02070309020205020404"/>
                <a:cs typeface="Courier New" panose="02070309020205020404"/>
              </a:rPr>
              <a:t>250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72686" y="2110105"/>
            <a:ext cx="66992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58420">
              <a:lnSpc>
                <a:spcPct val="100000"/>
              </a:lnSpc>
              <a:spcBef>
                <a:spcPts val="60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num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.lexval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28481" y="2668056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540"/>
              </a:spcBef>
            </a:pPr>
            <a:r>
              <a:rPr sz="850" spc="-25" dirty="0">
                <a:latin typeface="Courier New" panose="02070309020205020404"/>
                <a:cs typeface="Courier New" panose="02070309020205020404"/>
              </a:rPr>
              <a:t>100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23360" y="155215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2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67565" y="2110105"/>
            <a:ext cx="66992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58420">
              <a:lnSpc>
                <a:spcPct val="100000"/>
              </a:lnSpc>
              <a:spcBef>
                <a:spcPts val="60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num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.lexval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604917" y="1270637"/>
            <a:ext cx="1400175" cy="1400175"/>
            <a:chOff x="1604917" y="1270637"/>
            <a:chExt cx="1400175" cy="1400175"/>
          </a:xfrm>
        </p:grpSpPr>
        <p:sp>
          <p:nvSpPr>
            <p:cNvPr id="24" name="object 24"/>
            <p:cNvSpPr/>
            <p:nvPr/>
          </p:nvSpPr>
          <p:spPr>
            <a:xfrm>
              <a:off x="1607457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07457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444385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444385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07457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07457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002336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2336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02336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02336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607457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607457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304897" y="127317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304897" y="127317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165409" y="155215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278975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165409" y="155215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2259649" y="1612917"/>
            <a:ext cx="9080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40071" y="1273177"/>
            <a:ext cx="1729739" cy="1367155"/>
            <a:chOff x="1440071" y="1273177"/>
            <a:chExt cx="1729739" cy="1367155"/>
          </a:xfrm>
        </p:grpSpPr>
        <p:sp>
          <p:nvSpPr>
            <p:cNvPr id="42" name="object 42"/>
            <p:cNvSpPr/>
            <p:nvPr/>
          </p:nvSpPr>
          <p:spPr>
            <a:xfrm>
              <a:off x="3141824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141824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113926" y="2416978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467969" y="193342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467969" y="193342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440071" y="1859026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467969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467969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440071" y="2416978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141824" y="193342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141824" y="193342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113926" y="1859026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523764" y="1306450"/>
              <a:ext cx="380365" cy="190500"/>
            </a:xfrm>
            <a:custGeom>
              <a:avLst/>
              <a:gdLst/>
              <a:ahLst/>
              <a:cxnLst/>
              <a:rect l="l" t="t" r="r" b="b"/>
              <a:pathLst>
                <a:path w="380364" h="190500">
                  <a:moveTo>
                    <a:pt x="379825" y="0"/>
                  </a:moveTo>
                  <a:lnTo>
                    <a:pt x="0" y="189908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523764" y="1306450"/>
              <a:ext cx="380365" cy="190500"/>
            </a:xfrm>
            <a:custGeom>
              <a:avLst/>
              <a:gdLst/>
              <a:ahLst/>
              <a:cxnLst/>
              <a:rect l="l" t="t" r="r" b="b"/>
              <a:pathLst>
                <a:path w="380364" h="190500">
                  <a:moveTo>
                    <a:pt x="0" y="189908"/>
                  </a:moveTo>
                  <a:lnTo>
                    <a:pt x="379825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882797" y="1273177"/>
              <a:ext cx="87630" cy="62865"/>
            </a:xfrm>
            <a:custGeom>
              <a:avLst/>
              <a:gdLst/>
              <a:ahLst/>
              <a:cxnLst/>
              <a:rect l="l" t="t" r="r" b="b"/>
              <a:pathLst>
                <a:path w="87630" h="62865">
                  <a:moveTo>
                    <a:pt x="87328" y="0"/>
                  </a:moveTo>
                  <a:lnTo>
                    <a:pt x="12470" y="37429"/>
                  </a:lnTo>
                  <a:lnTo>
                    <a:pt x="24949" y="62378"/>
                  </a:lnTo>
                  <a:lnTo>
                    <a:pt x="87328" y="0"/>
                  </a:lnTo>
                  <a:close/>
                </a:path>
                <a:path w="87630" h="62865">
                  <a:moveTo>
                    <a:pt x="87328" y="0"/>
                  </a:moveTo>
                  <a:lnTo>
                    <a:pt x="0" y="12479"/>
                  </a:lnTo>
                  <a:lnTo>
                    <a:pt x="12470" y="37429"/>
                  </a:lnTo>
                  <a:lnTo>
                    <a:pt x="8732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706203" y="1306450"/>
              <a:ext cx="380365" cy="190500"/>
            </a:xfrm>
            <a:custGeom>
              <a:avLst/>
              <a:gdLst/>
              <a:ahLst/>
              <a:cxnLst/>
              <a:rect l="l" t="t" r="r" b="b"/>
              <a:pathLst>
                <a:path w="380364" h="190500">
                  <a:moveTo>
                    <a:pt x="0" y="0"/>
                  </a:moveTo>
                  <a:lnTo>
                    <a:pt x="379825" y="189908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706203" y="1306450"/>
              <a:ext cx="380365" cy="190500"/>
            </a:xfrm>
            <a:custGeom>
              <a:avLst/>
              <a:gdLst/>
              <a:ahLst/>
              <a:cxnLst/>
              <a:rect l="l" t="t" r="r" b="b"/>
              <a:pathLst>
                <a:path w="380364" h="190500">
                  <a:moveTo>
                    <a:pt x="379825" y="189908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639668" y="1273177"/>
              <a:ext cx="87630" cy="62865"/>
            </a:xfrm>
            <a:custGeom>
              <a:avLst/>
              <a:gdLst/>
              <a:ahLst/>
              <a:cxnLst/>
              <a:rect l="l" t="t" r="r" b="b"/>
              <a:pathLst>
                <a:path w="87630" h="62865">
                  <a:moveTo>
                    <a:pt x="0" y="0"/>
                  </a:moveTo>
                  <a:lnTo>
                    <a:pt x="62378" y="62378"/>
                  </a:lnTo>
                  <a:lnTo>
                    <a:pt x="74858" y="37429"/>
                  </a:lnTo>
                  <a:lnTo>
                    <a:pt x="0" y="0"/>
                  </a:lnTo>
                  <a:close/>
                </a:path>
                <a:path w="87630" h="62865">
                  <a:moveTo>
                    <a:pt x="0" y="0"/>
                  </a:moveTo>
                  <a:lnTo>
                    <a:pt x="74858" y="37429"/>
                  </a:lnTo>
                  <a:lnTo>
                    <a:pt x="87328" y="12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2989636" y="1252108"/>
            <a:ext cx="467359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synthesized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52859" y="1252108"/>
            <a:ext cx="467359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synthesized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268612" y="1921650"/>
            <a:ext cx="467359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synthesized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73883" y="1921650"/>
            <a:ext cx="467359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synthesized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268612" y="2479602"/>
            <a:ext cx="3975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6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lexer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43720" y="2479602"/>
            <a:ext cx="3975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6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lexer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645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Inherited</a:t>
            </a:r>
            <a:r>
              <a:rPr sz="600" b="1" spc="3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866178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834376"/>
            <a:ext cx="15519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r>
              <a:rPr sz="1200" b="1" spc="690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Abstract</a:t>
            </a:r>
            <a:r>
              <a:rPr sz="1100" spc="8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Syntax</a:t>
            </a:r>
            <a:r>
              <a:rPr sz="1100" spc="8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Trees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79" y="1226083"/>
            <a:ext cx="155257" cy="15525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79" y="1585988"/>
            <a:ext cx="155257" cy="1552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675" y="1582291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3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75" y="1194281"/>
            <a:ext cx="18707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r>
              <a:rPr sz="1200" b="1" spc="644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Syntax-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Directed</a:t>
            </a:r>
            <a:r>
              <a:rPr sz="1100" spc="7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Definitions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2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Synthesized</a:t>
            </a:r>
            <a:r>
              <a:rPr sz="1100" spc="4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79" y="1945894"/>
            <a:ext cx="155257" cy="15525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4675" y="1914092"/>
            <a:ext cx="14128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4</a:t>
            </a:r>
            <a:r>
              <a:rPr sz="1200" b="1" spc="600" baseline="300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Inherited</a:t>
            </a:r>
            <a:r>
              <a:rPr sz="1100" spc="6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779" y="2305799"/>
            <a:ext cx="155257" cy="15525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779" y="2665704"/>
            <a:ext cx="155257" cy="1552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4675" y="2662007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6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4675" y="2273997"/>
            <a:ext cx="8928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5</a:t>
            </a:r>
            <a:r>
              <a:rPr sz="1200" b="1" spc="697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Examples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3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7_ What is SDT(Syntax Directed Translation) &amp; its Applications _ Semantic Analysis - 0-6-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46101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645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Inherited</a:t>
            </a:r>
            <a:r>
              <a:rPr sz="600" b="1" spc="3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189355"/>
            <a:ext cx="4483735" cy="593090"/>
            <a:chOff x="87743" y="1189355"/>
            <a:chExt cx="4483735" cy="5930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312545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1680273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1667573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189355"/>
              <a:ext cx="50800" cy="49091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356813"/>
              <a:ext cx="4432935" cy="374650"/>
            </a:xfrm>
            <a:custGeom>
              <a:avLst/>
              <a:gdLst/>
              <a:ahLst/>
              <a:cxnLst/>
              <a:rect l="l" t="t" r="r" b="b"/>
              <a:pathLst>
                <a:path w="4432935" h="374650">
                  <a:moveTo>
                    <a:pt x="4432567" y="0"/>
                  </a:moveTo>
                  <a:lnTo>
                    <a:pt x="0" y="0"/>
                  </a:lnTo>
                  <a:lnTo>
                    <a:pt x="0" y="323460"/>
                  </a:lnTo>
                  <a:lnTo>
                    <a:pt x="4008" y="343184"/>
                  </a:lnTo>
                  <a:lnTo>
                    <a:pt x="14922" y="359337"/>
                  </a:lnTo>
                  <a:lnTo>
                    <a:pt x="31075" y="370251"/>
                  </a:lnTo>
                  <a:lnTo>
                    <a:pt x="50800" y="374260"/>
                  </a:lnTo>
                  <a:lnTo>
                    <a:pt x="4381767" y="374260"/>
                  </a:lnTo>
                  <a:lnTo>
                    <a:pt x="4401492" y="370251"/>
                  </a:lnTo>
                  <a:lnTo>
                    <a:pt x="4417644" y="359337"/>
                  </a:lnTo>
                  <a:lnTo>
                    <a:pt x="4428558" y="343184"/>
                  </a:lnTo>
                  <a:lnTo>
                    <a:pt x="4432567" y="32346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227458"/>
              <a:ext cx="0" cy="472440"/>
            </a:xfrm>
            <a:custGeom>
              <a:avLst/>
              <a:gdLst/>
              <a:ahLst/>
              <a:cxnLst/>
              <a:rect l="l" t="t" r="r" b="b"/>
              <a:pathLst>
                <a:path h="472439">
                  <a:moveTo>
                    <a:pt x="0" y="4718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2147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2020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1893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1961997"/>
            <a:ext cx="65201" cy="6520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25844" y="1090788"/>
            <a:ext cx="4245610" cy="13239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Definition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355600">
              <a:lnSpc>
                <a:spcPct val="103000"/>
              </a:lnSpc>
              <a:spcBef>
                <a:spcPts val="26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inherited</a:t>
            </a:r>
            <a:r>
              <a:rPr sz="1100" spc="5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attribute</a:t>
            </a:r>
            <a:r>
              <a:rPr sz="1100" spc="5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property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symbol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(node)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is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determined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its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parent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node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siblings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tree.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 marR="5080">
              <a:lnSpc>
                <a:spcPct val="103000"/>
              </a:lnSpc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other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words,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β</a:t>
            </a:r>
            <a:r>
              <a:rPr sz="1100" i="1" spc="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symbol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on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right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side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production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6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αβγ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then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β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’s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inherited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attributes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determined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the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other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symbols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γ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82090" y="1695767"/>
            <a:ext cx="2536825" cy="52705"/>
          </a:xfrm>
          <a:custGeom>
            <a:avLst/>
            <a:gdLst/>
            <a:ahLst/>
            <a:cxnLst/>
            <a:rect l="l" t="t" r="r" b="b"/>
            <a:pathLst>
              <a:path w="2536825" h="52705">
                <a:moveTo>
                  <a:pt x="693877" y="23329"/>
                </a:moveTo>
                <a:lnTo>
                  <a:pt x="636866" y="14922"/>
                </a:lnTo>
                <a:lnTo>
                  <a:pt x="540499" y="11760"/>
                </a:lnTo>
                <a:lnTo>
                  <a:pt x="367309" y="3365"/>
                </a:lnTo>
                <a:lnTo>
                  <a:pt x="302945" y="1066"/>
                </a:lnTo>
                <a:lnTo>
                  <a:pt x="264960" y="546"/>
                </a:lnTo>
                <a:lnTo>
                  <a:pt x="135597" y="0"/>
                </a:lnTo>
                <a:lnTo>
                  <a:pt x="20942" y="241"/>
                </a:lnTo>
                <a:lnTo>
                  <a:pt x="1358" y="685"/>
                </a:lnTo>
                <a:lnTo>
                  <a:pt x="0" y="2032"/>
                </a:lnTo>
                <a:lnTo>
                  <a:pt x="609" y="5181"/>
                </a:lnTo>
                <a:lnTo>
                  <a:pt x="2362" y="5854"/>
                </a:lnTo>
                <a:lnTo>
                  <a:pt x="13436" y="6108"/>
                </a:lnTo>
                <a:lnTo>
                  <a:pt x="205867" y="6629"/>
                </a:lnTo>
                <a:lnTo>
                  <a:pt x="260184" y="6997"/>
                </a:lnTo>
                <a:lnTo>
                  <a:pt x="303758" y="7683"/>
                </a:lnTo>
                <a:lnTo>
                  <a:pt x="341376" y="8763"/>
                </a:lnTo>
                <a:lnTo>
                  <a:pt x="536714" y="18008"/>
                </a:lnTo>
                <a:lnTo>
                  <a:pt x="611327" y="20231"/>
                </a:lnTo>
                <a:lnTo>
                  <a:pt x="629920" y="21005"/>
                </a:lnTo>
                <a:lnTo>
                  <a:pt x="646404" y="22059"/>
                </a:lnTo>
                <a:lnTo>
                  <a:pt x="684466" y="25285"/>
                </a:lnTo>
                <a:lnTo>
                  <a:pt x="690575" y="25514"/>
                </a:lnTo>
                <a:lnTo>
                  <a:pt x="693013" y="25273"/>
                </a:lnTo>
                <a:lnTo>
                  <a:pt x="693585" y="24714"/>
                </a:lnTo>
                <a:lnTo>
                  <a:pt x="693877" y="23329"/>
                </a:lnTo>
                <a:close/>
              </a:path>
              <a:path w="2536825" h="52705">
                <a:moveTo>
                  <a:pt x="2536545" y="25641"/>
                </a:moveTo>
                <a:lnTo>
                  <a:pt x="2536202" y="22898"/>
                </a:lnTo>
                <a:lnTo>
                  <a:pt x="2534386" y="21297"/>
                </a:lnTo>
                <a:lnTo>
                  <a:pt x="2530221" y="21170"/>
                </a:lnTo>
                <a:lnTo>
                  <a:pt x="2521940" y="22720"/>
                </a:lnTo>
                <a:lnTo>
                  <a:pt x="2507792" y="26174"/>
                </a:lnTo>
                <a:lnTo>
                  <a:pt x="2488590" y="31470"/>
                </a:lnTo>
                <a:lnTo>
                  <a:pt x="2457107" y="41363"/>
                </a:lnTo>
                <a:lnTo>
                  <a:pt x="2445867" y="43281"/>
                </a:lnTo>
                <a:lnTo>
                  <a:pt x="2433256" y="43103"/>
                </a:lnTo>
                <a:lnTo>
                  <a:pt x="2378938" y="36715"/>
                </a:lnTo>
                <a:lnTo>
                  <a:pt x="2347391" y="33743"/>
                </a:lnTo>
                <a:lnTo>
                  <a:pt x="2315819" y="31788"/>
                </a:lnTo>
                <a:lnTo>
                  <a:pt x="2279269" y="30480"/>
                </a:lnTo>
                <a:lnTo>
                  <a:pt x="2239035" y="29933"/>
                </a:lnTo>
                <a:lnTo>
                  <a:pt x="2178570" y="29743"/>
                </a:lnTo>
                <a:lnTo>
                  <a:pt x="2109190" y="29845"/>
                </a:lnTo>
                <a:lnTo>
                  <a:pt x="2042185" y="30213"/>
                </a:lnTo>
                <a:lnTo>
                  <a:pt x="1988870" y="30810"/>
                </a:lnTo>
                <a:lnTo>
                  <a:pt x="1960537" y="31584"/>
                </a:lnTo>
                <a:lnTo>
                  <a:pt x="1940407" y="32473"/>
                </a:lnTo>
                <a:lnTo>
                  <a:pt x="1916303" y="32804"/>
                </a:lnTo>
                <a:lnTo>
                  <a:pt x="1893277" y="32562"/>
                </a:lnTo>
                <a:lnTo>
                  <a:pt x="1876348" y="31737"/>
                </a:lnTo>
                <a:lnTo>
                  <a:pt x="1842350" y="28689"/>
                </a:lnTo>
                <a:lnTo>
                  <a:pt x="1813013" y="26657"/>
                </a:lnTo>
                <a:lnTo>
                  <a:pt x="1779333" y="25438"/>
                </a:lnTo>
                <a:lnTo>
                  <a:pt x="1732280" y="24815"/>
                </a:lnTo>
                <a:lnTo>
                  <a:pt x="1479550" y="24599"/>
                </a:lnTo>
                <a:lnTo>
                  <a:pt x="1366024" y="25031"/>
                </a:lnTo>
                <a:lnTo>
                  <a:pt x="1326032" y="25552"/>
                </a:lnTo>
                <a:lnTo>
                  <a:pt x="1257350" y="27470"/>
                </a:lnTo>
                <a:lnTo>
                  <a:pt x="1175943" y="31140"/>
                </a:lnTo>
                <a:lnTo>
                  <a:pt x="1134999" y="33794"/>
                </a:lnTo>
                <a:lnTo>
                  <a:pt x="1095705" y="37058"/>
                </a:lnTo>
                <a:lnTo>
                  <a:pt x="1026325" y="43942"/>
                </a:lnTo>
                <a:lnTo>
                  <a:pt x="1005636" y="45186"/>
                </a:lnTo>
                <a:lnTo>
                  <a:pt x="1002322" y="46494"/>
                </a:lnTo>
                <a:lnTo>
                  <a:pt x="1005687" y="49872"/>
                </a:lnTo>
                <a:lnTo>
                  <a:pt x="1008456" y="50838"/>
                </a:lnTo>
                <a:lnTo>
                  <a:pt x="1016241" y="50736"/>
                </a:lnTo>
                <a:lnTo>
                  <a:pt x="1032649" y="49339"/>
                </a:lnTo>
                <a:lnTo>
                  <a:pt x="1098346" y="42824"/>
                </a:lnTo>
                <a:lnTo>
                  <a:pt x="1136230" y="39712"/>
                </a:lnTo>
                <a:lnTo>
                  <a:pt x="1175753" y="37084"/>
                </a:lnTo>
                <a:lnTo>
                  <a:pt x="1217815" y="34899"/>
                </a:lnTo>
                <a:lnTo>
                  <a:pt x="1263307" y="33134"/>
                </a:lnTo>
                <a:lnTo>
                  <a:pt x="1313129" y="31750"/>
                </a:lnTo>
                <a:lnTo>
                  <a:pt x="1368158" y="30734"/>
                </a:lnTo>
                <a:lnTo>
                  <a:pt x="1429296" y="30035"/>
                </a:lnTo>
                <a:lnTo>
                  <a:pt x="1497444" y="29641"/>
                </a:lnTo>
                <a:lnTo>
                  <a:pt x="1651558" y="29629"/>
                </a:lnTo>
                <a:lnTo>
                  <a:pt x="1712112" y="30022"/>
                </a:lnTo>
                <a:lnTo>
                  <a:pt x="1759013" y="30797"/>
                </a:lnTo>
                <a:lnTo>
                  <a:pt x="1796072" y="32029"/>
                </a:lnTo>
                <a:lnTo>
                  <a:pt x="1827161" y="33845"/>
                </a:lnTo>
                <a:lnTo>
                  <a:pt x="1873618" y="37668"/>
                </a:lnTo>
                <a:lnTo>
                  <a:pt x="1903196" y="38341"/>
                </a:lnTo>
                <a:lnTo>
                  <a:pt x="1965413" y="38506"/>
                </a:lnTo>
                <a:lnTo>
                  <a:pt x="2180526" y="38277"/>
                </a:lnTo>
                <a:lnTo>
                  <a:pt x="2251075" y="38531"/>
                </a:lnTo>
                <a:lnTo>
                  <a:pt x="2300389" y="39357"/>
                </a:lnTo>
                <a:lnTo>
                  <a:pt x="2336381" y="40982"/>
                </a:lnTo>
                <a:lnTo>
                  <a:pt x="2366975" y="43624"/>
                </a:lnTo>
                <a:lnTo>
                  <a:pt x="2424226" y="50482"/>
                </a:lnTo>
                <a:lnTo>
                  <a:pt x="2437955" y="51892"/>
                </a:lnTo>
                <a:lnTo>
                  <a:pt x="2445588" y="52095"/>
                </a:lnTo>
                <a:lnTo>
                  <a:pt x="2451481" y="51409"/>
                </a:lnTo>
                <a:lnTo>
                  <a:pt x="2462187" y="48818"/>
                </a:lnTo>
                <a:lnTo>
                  <a:pt x="2495499" y="38785"/>
                </a:lnTo>
                <a:lnTo>
                  <a:pt x="2526512" y="30619"/>
                </a:lnTo>
                <a:lnTo>
                  <a:pt x="2533637" y="28054"/>
                </a:lnTo>
                <a:lnTo>
                  <a:pt x="2536545" y="256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645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Inherited</a:t>
            </a:r>
            <a:r>
              <a:rPr sz="600" b="1" spc="3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300" y="182191"/>
            <a:ext cx="8032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056055"/>
            <a:ext cx="4483735" cy="1622425"/>
            <a:chOff x="87743" y="1056055"/>
            <a:chExt cx="4483735" cy="16224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201140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576677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563977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056068"/>
              <a:ext cx="50800" cy="152060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245412"/>
              <a:ext cx="4432935" cy="1382395"/>
            </a:xfrm>
            <a:custGeom>
              <a:avLst/>
              <a:gdLst/>
              <a:ahLst/>
              <a:cxnLst/>
              <a:rect l="l" t="t" r="r" b="b"/>
              <a:pathLst>
                <a:path w="4432935" h="1382395">
                  <a:moveTo>
                    <a:pt x="4432567" y="0"/>
                  </a:moveTo>
                  <a:lnTo>
                    <a:pt x="0" y="0"/>
                  </a:lnTo>
                  <a:lnTo>
                    <a:pt x="0" y="1331264"/>
                  </a:lnTo>
                  <a:lnTo>
                    <a:pt x="4008" y="1350989"/>
                  </a:lnTo>
                  <a:lnTo>
                    <a:pt x="14922" y="1367142"/>
                  </a:lnTo>
                  <a:lnTo>
                    <a:pt x="31075" y="1378056"/>
                  </a:lnTo>
                  <a:lnTo>
                    <a:pt x="50800" y="1382065"/>
                  </a:lnTo>
                  <a:lnTo>
                    <a:pt x="4381767" y="1382065"/>
                  </a:lnTo>
                  <a:lnTo>
                    <a:pt x="4401492" y="1378056"/>
                  </a:lnTo>
                  <a:lnTo>
                    <a:pt x="4417644" y="1367142"/>
                  </a:lnTo>
                  <a:lnTo>
                    <a:pt x="4428558" y="1350989"/>
                  </a:lnTo>
                  <a:lnTo>
                    <a:pt x="4432567" y="1331264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094155"/>
              <a:ext cx="0" cy="1501775"/>
            </a:xfrm>
            <a:custGeom>
              <a:avLst/>
              <a:gdLst/>
              <a:ahLst/>
              <a:cxnLst/>
              <a:rect l="l" t="t" r="r" b="b"/>
              <a:pathLst>
                <a:path h="1501775">
                  <a:moveTo>
                    <a:pt x="0" y="15015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0814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0687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0560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300670"/>
              <a:ext cx="65201" cy="6520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824786" y="1656700"/>
            <a:ext cx="1235710" cy="6559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R="146050" algn="ctr">
              <a:lnSpc>
                <a:spcPct val="100000"/>
              </a:lnSpc>
              <a:spcBef>
                <a:spcPts val="435"/>
              </a:spcBef>
            </a:pPr>
            <a:r>
              <a:rPr sz="1100" i="1" spc="-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dcl</a:t>
            </a:r>
            <a:r>
              <a:rPr sz="1100" i="1" spc="-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4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spc="-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type</a:t>
            </a:r>
            <a:r>
              <a:rPr sz="11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list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62865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list</a:t>
            </a:r>
            <a:r>
              <a:rPr sz="1100" i="1" spc="-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3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list</a:t>
            </a:r>
            <a:r>
              <a:rPr sz="1100" i="1" spc="-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29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100" spc="3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spc="-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id</a:t>
            </a:r>
            <a:r>
              <a:rPr sz="1100" b="1" spc="-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12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|</a:t>
            </a:r>
            <a:r>
              <a:rPr sz="1100" spc="-3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b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id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R="116205" algn="ctr">
              <a:lnSpc>
                <a:spcPct val="100000"/>
              </a:lnSpc>
              <a:spcBef>
                <a:spcPts val="330"/>
              </a:spcBef>
            </a:pPr>
            <a:r>
              <a:rPr sz="1100" i="1" spc="-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type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3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b="1" spc="-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int</a:t>
            </a:r>
            <a:r>
              <a:rPr sz="1100" b="1" spc="-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12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|</a:t>
            </a:r>
            <a:r>
              <a:rPr sz="1100" spc="-3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b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float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5844" y="647036"/>
            <a:ext cx="4160520" cy="934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dcl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=&gt;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type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list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=&gt;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int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list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=&gt;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int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list,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=&gt;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int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list,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id,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=&gt;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int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id,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id,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00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 marR="10160">
              <a:lnSpc>
                <a:spcPct val="103000"/>
              </a:lnSpc>
              <a:spcBef>
                <a:spcPts val="335"/>
              </a:spcBef>
            </a:pP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Consider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declaration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containing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one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or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more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identifiers.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296482" y="316493"/>
            <a:ext cx="582295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int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a,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b,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c;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92981" y="1485354"/>
            <a:ext cx="1835785" cy="1371600"/>
          </a:xfrm>
          <a:custGeom>
            <a:avLst/>
            <a:gdLst/>
            <a:ahLst/>
            <a:cxnLst/>
            <a:rect l="l" t="t" r="r" b="b"/>
            <a:pathLst>
              <a:path w="1835785" h="1371600">
                <a:moveTo>
                  <a:pt x="367081" y="1358904"/>
                </a:moveTo>
                <a:lnTo>
                  <a:pt x="288989" y="1358904"/>
                </a:lnTo>
                <a:lnTo>
                  <a:pt x="322776" y="1371604"/>
                </a:lnTo>
                <a:lnTo>
                  <a:pt x="394883" y="1371604"/>
                </a:lnTo>
                <a:lnTo>
                  <a:pt x="367081" y="1358904"/>
                </a:lnTo>
                <a:close/>
              </a:path>
              <a:path w="1835785" h="1371600">
                <a:moveTo>
                  <a:pt x="1141067" y="1206504"/>
                </a:moveTo>
                <a:lnTo>
                  <a:pt x="1046894" y="1206504"/>
                </a:lnTo>
                <a:lnTo>
                  <a:pt x="947874" y="1231904"/>
                </a:lnTo>
                <a:lnTo>
                  <a:pt x="900003" y="1231904"/>
                </a:lnTo>
                <a:lnTo>
                  <a:pt x="620177" y="1308104"/>
                </a:lnTo>
                <a:lnTo>
                  <a:pt x="594273" y="1320804"/>
                </a:lnTo>
                <a:lnTo>
                  <a:pt x="572444" y="1333504"/>
                </a:lnTo>
                <a:lnTo>
                  <a:pt x="548725" y="1333504"/>
                </a:lnTo>
                <a:lnTo>
                  <a:pt x="517152" y="1346204"/>
                </a:lnTo>
                <a:lnTo>
                  <a:pt x="490586" y="1358904"/>
                </a:lnTo>
                <a:lnTo>
                  <a:pt x="471305" y="1371604"/>
                </a:lnTo>
                <a:lnTo>
                  <a:pt x="495361" y="1371604"/>
                </a:lnTo>
                <a:lnTo>
                  <a:pt x="513836" y="1358904"/>
                </a:lnTo>
                <a:lnTo>
                  <a:pt x="537144" y="1358904"/>
                </a:lnTo>
                <a:lnTo>
                  <a:pt x="609964" y="1333504"/>
                </a:lnTo>
                <a:lnTo>
                  <a:pt x="649214" y="1308104"/>
                </a:lnTo>
                <a:lnTo>
                  <a:pt x="694025" y="1295404"/>
                </a:lnTo>
                <a:lnTo>
                  <a:pt x="886124" y="1244604"/>
                </a:lnTo>
                <a:lnTo>
                  <a:pt x="936089" y="1244604"/>
                </a:lnTo>
                <a:lnTo>
                  <a:pt x="1038930" y="1219204"/>
                </a:lnTo>
                <a:lnTo>
                  <a:pt x="1091974" y="1219204"/>
                </a:lnTo>
                <a:lnTo>
                  <a:pt x="1141067" y="1206504"/>
                </a:lnTo>
                <a:close/>
              </a:path>
              <a:path w="1835785" h="1371600">
                <a:moveTo>
                  <a:pt x="522740" y="0"/>
                </a:moveTo>
                <a:lnTo>
                  <a:pt x="474741" y="0"/>
                </a:lnTo>
                <a:lnTo>
                  <a:pt x="450466" y="12700"/>
                </a:lnTo>
                <a:lnTo>
                  <a:pt x="407991" y="25400"/>
                </a:lnTo>
                <a:lnTo>
                  <a:pt x="362925" y="50800"/>
                </a:lnTo>
                <a:lnTo>
                  <a:pt x="316474" y="63500"/>
                </a:lnTo>
                <a:lnTo>
                  <a:pt x="269846" y="101600"/>
                </a:lnTo>
                <a:lnTo>
                  <a:pt x="224247" y="127000"/>
                </a:lnTo>
                <a:lnTo>
                  <a:pt x="180883" y="165100"/>
                </a:lnTo>
                <a:lnTo>
                  <a:pt x="150895" y="190500"/>
                </a:lnTo>
                <a:lnTo>
                  <a:pt x="123842" y="215900"/>
                </a:lnTo>
                <a:lnTo>
                  <a:pt x="102015" y="254000"/>
                </a:lnTo>
                <a:lnTo>
                  <a:pt x="87707" y="279400"/>
                </a:lnTo>
                <a:lnTo>
                  <a:pt x="86211" y="279400"/>
                </a:lnTo>
                <a:lnTo>
                  <a:pt x="84273" y="292101"/>
                </a:lnTo>
                <a:lnTo>
                  <a:pt x="82145" y="304801"/>
                </a:lnTo>
                <a:lnTo>
                  <a:pt x="80076" y="304801"/>
                </a:lnTo>
                <a:lnTo>
                  <a:pt x="77804" y="317501"/>
                </a:lnTo>
                <a:lnTo>
                  <a:pt x="75123" y="330201"/>
                </a:lnTo>
                <a:lnTo>
                  <a:pt x="72367" y="330201"/>
                </a:lnTo>
                <a:lnTo>
                  <a:pt x="69871" y="342901"/>
                </a:lnTo>
                <a:lnTo>
                  <a:pt x="47003" y="406401"/>
                </a:lnTo>
                <a:lnTo>
                  <a:pt x="35352" y="457201"/>
                </a:lnTo>
                <a:lnTo>
                  <a:pt x="24884" y="508001"/>
                </a:lnTo>
                <a:lnTo>
                  <a:pt x="16138" y="558801"/>
                </a:lnTo>
                <a:lnTo>
                  <a:pt x="10975" y="596902"/>
                </a:lnTo>
                <a:lnTo>
                  <a:pt x="6693" y="647702"/>
                </a:lnTo>
                <a:lnTo>
                  <a:pt x="3379" y="698502"/>
                </a:lnTo>
                <a:lnTo>
                  <a:pt x="1119" y="749302"/>
                </a:lnTo>
                <a:lnTo>
                  <a:pt x="0" y="800102"/>
                </a:lnTo>
                <a:lnTo>
                  <a:pt x="107" y="838202"/>
                </a:lnTo>
                <a:lnTo>
                  <a:pt x="423" y="863603"/>
                </a:lnTo>
                <a:lnTo>
                  <a:pt x="1085" y="889003"/>
                </a:lnTo>
                <a:lnTo>
                  <a:pt x="1350" y="901703"/>
                </a:lnTo>
                <a:lnTo>
                  <a:pt x="7882" y="990603"/>
                </a:lnTo>
                <a:lnTo>
                  <a:pt x="15609" y="1041403"/>
                </a:lnTo>
                <a:lnTo>
                  <a:pt x="26379" y="1079503"/>
                </a:lnTo>
                <a:lnTo>
                  <a:pt x="40377" y="1117603"/>
                </a:lnTo>
                <a:lnTo>
                  <a:pt x="48501" y="1143004"/>
                </a:lnTo>
                <a:lnTo>
                  <a:pt x="58183" y="1155704"/>
                </a:lnTo>
                <a:lnTo>
                  <a:pt x="68112" y="1181104"/>
                </a:lnTo>
                <a:lnTo>
                  <a:pt x="76979" y="1193804"/>
                </a:lnTo>
                <a:lnTo>
                  <a:pt x="107707" y="1231904"/>
                </a:lnTo>
                <a:lnTo>
                  <a:pt x="141542" y="1282704"/>
                </a:lnTo>
                <a:lnTo>
                  <a:pt x="176126" y="1308104"/>
                </a:lnTo>
                <a:lnTo>
                  <a:pt x="209100" y="1333504"/>
                </a:lnTo>
                <a:lnTo>
                  <a:pt x="231592" y="1346204"/>
                </a:lnTo>
                <a:lnTo>
                  <a:pt x="258408" y="1358904"/>
                </a:lnTo>
                <a:lnTo>
                  <a:pt x="289493" y="1358904"/>
                </a:lnTo>
                <a:lnTo>
                  <a:pt x="261485" y="1346204"/>
                </a:lnTo>
                <a:lnTo>
                  <a:pt x="236979" y="1333504"/>
                </a:lnTo>
                <a:lnTo>
                  <a:pt x="216936" y="1333504"/>
                </a:lnTo>
                <a:lnTo>
                  <a:pt x="196992" y="1320804"/>
                </a:lnTo>
                <a:lnTo>
                  <a:pt x="175978" y="1295404"/>
                </a:lnTo>
                <a:lnTo>
                  <a:pt x="154662" y="1282704"/>
                </a:lnTo>
                <a:lnTo>
                  <a:pt x="133810" y="1257304"/>
                </a:lnTo>
                <a:lnTo>
                  <a:pt x="108294" y="1219204"/>
                </a:lnTo>
                <a:lnTo>
                  <a:pt x="87077" y="1193804"/>
                </a:lnTo>
                <a:lnTo>
                  <a:pt x="68740" y="1155704"/>
                </a:lnTo>
                <a:lnTo>
                  <a:pt x="51868" y="1117603"/>
                </a:lnTo>
                <a:lnTo>
                  <a:pt x="38969" y="1092203"/>
                </a:lnTo>
                <a:lnTo>
                  <a:pt x="28703" y="1054103"/>
                </a:lnTo>
                <a:lnTo>
                  <a:pt x="20881" y="1003303"/>
                </a:lnTo>
                <a:lnTo>
                  <a:pt x="15315" y="965203"/>
                </a:lnTo>
                <a:lnTo>
                  <a:pt x="11816" y="901703"/>
                </a:lnTo>
                <a:lnTo>
                  <a:pt x="10196" y="838202"/>
                </a:lnTo>
                <a:lnTo>
                  <a:pt x="10318" y="800102"/>
                </a:lnTo>
                <a:lnTo>
                  <a:pt x="10399" y="774702"/>
                </a:lnTo>
                <a:lnTo>
                  <a:pt x="12203" y="723902"/>
                </a:lnTo>
                <a:lnTo>
                  <a:pt x="15547" y="660402"/>
                </a:lnTo>
                <a:lnTo>
                  <a:pt x="20368" y="609602"/>
                </a:lnTo>
                <a:lnTo>
                  <a:pt x="26603" y="558801"/>
                </a:lnTo>
                <a:lnTo>
                  <a:pt x="34189" y="508001"/>
                </a:lnTo>
                <a:lnTo>
                  <a:pt x="42641" y="469901"/>
                </a:lnTo>
                <a:lnTo>
                  <a:pt x="51433" y="431801"/>
                </a:lnTo>
                <a:lnTo>
                  <a:pt x="62895" y="393701"/>
                </a:lnTo>
                <a:lnTo>
                  <a:pt x="79354" y="342901"/>
                </a:lnTo>
                <a:lnTo>
                  <a:pt x="82266" y="342901"/>
                </a:lnTo>
                <a:lnTo>
                  <a:pt x="84960" y="330201"/>
                </a:lnTo>
                <a:lnTo>
                  <a:pt x="87236" y="317501"/>
                </a:lnTo>
                <a:lnTo>
                  <a:pt x="88897" y="317501"/>
                </a:lnTo>
                <a:lnTo>
                  <a:pt x="92873" y="292101"/>
                </a:lnTo>
                <a:lnTo>
                  <a:pt x="97847" y="279400"/>
                </a:lnTo>
                <a:lnTo>
                  <a:pt x="104206" y="266700"/>
                </a:lnTo>
                <a:lnTo>
                  <a:pt x="112335" y="254000"/>
                </a:lnTo>
                <a:lnTo>
                  <a:pt x="136051" y="215900"/>
                </a:lnTo>
                <a:lnTo>
                  <a:pt x="164741" y="190500"/>
                </a:lnTo>
                <a:lnTo>
                  <a:pt x="199290" y="152400"/>
                </a:lnTo>
                <a:lnTo>
                  <a:pt x="240581" y="127000"/>
                </a:lnTo>
                <a:lnTo>
                  <a:pt x="289795" y="88668"/>
                </a:lnTo>
                <a:lnTo>
                  <a:pt x="290082" y="88668"/>
                </a:lnTo>
                <a:lnTo>
                  <a:pt x="321583" y="76200"/>
                </a:lnTo>
                <a:lnTo>
                  <a:pt x="356923" y="63500"/>
                </a:lnTo>
                <a:lnTo>
                  <a:pt x="392153" y="38100"/>
                </a:lnTo>
                <a:lnTo>
                  <a:pt x="455659" y="12700"/>
                </a:lnTo>
                <a:lnTo>
                  <a:pt x="488547" y="12700"/>
                </a:lnTo>
                <a:lnTo>
                  <a:pt x="522740" y="0"/>
                </a:lnTo>
                <a:close/>
              </a:path>
              <a:path w="1835785" h="1371600">
                <a:moveTo>
                  <a:pt x="1232094" y="1193804"/>
                </a:moveTo>
                <a:lnTo>
                  <a:pt x="1151599" y="1193804"/>
                </a:lnTo>
                <a:lnTo>
                  <a:pt x="1098534" y="1206504"/>
                </a:lnTo>
                <a:lnTo>
                  <a:pt x="1187374" y="1206504"/>
                </a:lnTo>
                <a:lnTo>
                  <a:pt x="1232094" y="1193804"/>
                </a:lnTo>
                <a:close/>
              </a:path>
              <a:path w="1835785" h="1371600">
                <a:moveTo>
                  <a:pt x="1368726" y="1181104"/>
                </a:moveTo>
                <a:lnTo>
                  <a:pt x="1248803" y="1181104"/>
                </a:lnTo>
                <a:lnTo>
                  <a:pt x="1201139" y="1193804"/>
                </a:lnTo>
                <a:lnTo>
                  <a:pt x="1321571" y="1193804"/>
                </a:lnTo>
                <a:lnTo>
                  <a:pt x="1368726" y="1181104"/>
                </a:lnTo>
                <a:close/>
              </a:path>
              <a:path w="1835785" h="1371600">
                <a:moveTo>
                  <a:pt x="1734886" y="1168404"/>
                </a:moveTo>
                <a:lnTo>
                  <a:pt x="1453714" y="1168404"/>
                </a:lnTo>
                <a:lnTo>
                  <a:pt x="1397048" y="1181104"/>
                </a:lnTo>
                <a:lnTo>
                  <a:pt x="1697374" y="1181104"/>
                </a:lnTo>
                <a:lnTo>
                  <a:pt x="1734886" y="1168404"/>
                </a:lnTo>
                <a:close/>
              </a:path>
              <a:path w="1835785" h="1371600">
                <a:moveTo>
                  <a:pt x="1795386" y="1155704"/>
                </a:moveTo>
                <a:lnTo>
                  <a:pt x="1767559" y="1155704"/>
                </a:lnTo>
                <a:lnTo>
                  <a:pt x="1748208" y="1168404"/>
                </a:lnTo>
                <a:lnTo>
                  <a:pt x="1786815" y="1168404"/>
                </a:lnTo>
                <a:lnTo>
                  <a:pt x="1795386" y="1155704"/>
                </a:lnTo>
                <a:close/>
              </a:path>
              <a:path w="1835785" h="1371600">
                <a:moveTo>
                  <a:pt x="1831361" y="469901"/>
                </a:moveTo>
                <a:lnTo>
                  <a:pt x="1818847" y="469901"/>
                </a:lnTo>
                <a:lnTo>
                  <a:pt x="1822959" y="482601"/>
                </a:lnTo>
                <a:lnTo>
                  <a:pt x="1824039" y="495301"/>
                </a:lnTo>
                <a:lnTo>
                  <a:pt x="1824318" y="508001"/>
                </a:lnTo>
                <a:lnTo>
                  <a:pt x="1823776" y="520701"/>
                </a:lnTo>
                <a:lnTo>
                  <a:pt x="1822390" y="546101"/>
                </a:lnTo>
                <a:lnTo>
                  <a:pt x="1821992" y="558801"/>
                </a:lnTo>
                <a:lnTo>
                  <a:pt x="1821655" y="584202"/>
                </a:lnTo>
                <a:lnTo>
                  <a:pt x="1821415" y="596902"/>
                </a:lnTo>
                <a:lnTo>
                  <a:pt x="1821308" y="622302"/>
                </a:lnTo>
                <a:lnTo>
                  <a:pt x="1821210" y="635002"/>
                </a:lnTo>
                <a:lnTo>
                  <a:pt x="1821113" y="647702"/>
                </a:lnTo>
                <a:lnTo>
                  <a:pt x="1821015" y="660402"/>
                </a:lnTo>
                <a:lnTo>
                  <a:pt x="1819898" y="723902"/>
                </a:lnTo>
                <a:lnTo>
                  <a:pt x="1816105" y="812802"/>
                </a:lnTo>
                <a:lnTo>
                  <a:pt x="1813396" y="863603"/>
                </a:lnTo>
                <a:lnTo>
                  <a:pt x="1810189" y="914403"/>
                </a:lnTo>
                <a:lnTo>
                  <a:pt x="1806516" y="952503"/>
                </a:lnTo>
                <a:lnTo>
                  <a:pt x="1800488" y="1041403"/>
                </a:lnTo>
                <a:lnTo>
                  <a:pt x="1798868" y="1079503"/>
                </a:lnTo>
                <a:lnTo>
                  <a:pt x="1798306" y="1104903"/>
                </a:lnTo>
                <a:lnTo>
                  <a:pt x="1797892" y="1130304"/>
                </a:lnTo>
                <a:lnTo>
                  <a:pt x="1796415" y="1130304"/>
                </a:lnTo>
                <a:lnTo>
                  <a:pt x="1793517" y="1143004"/>
                </a:lnTo>
                <a:lnTo>
                  <a:pt x="1788837" y="1155704"/>
                </a:lnTo>
                <a:lnTo>
                  <a:pt x="1802075" y="1155704"/>
                </a:lnTo>
                <a:lnTo>
                  <a:pt x="1806333" y="1143004"/>
                </a:lnTo>
                <a:lnTo>
                  <a:pt x="1808583" y="1130304"/>
                </a:lnTo>
                <a:lnTo>
                  <a:pt x="1809248" y="1104903"/>
                </a:lnTo>
                <a:lnTo>
                  <a:pt x="1809813" y="1079503"/>
                </a:lnTo>
                <a:lnTo>
                  <a:pt x="1811417" y="1041403"/>
                </a:lnTo>
                <a:lnTo>
                  <a:pt x="1817399" y="952503"/>
                </a:lnTo>
                <a:lnTo>
                  <a:pt x="1821705" y="901703"/>
                </a:lnTo>
                <a:lnTo>
                  <a:pt x="1825259" y="850903"/>
                </a:lnTo>
                <a:lnTo>
                  <a:pt x="1828067" y="800102"/>
                </a:lnTo>
                <a:lnTo>
                  <a:pt x="1830134" y="749302"/>
                </a:lnTo>
                <a:lnTo>
                  <a:pt x="1831465" y="685802"/>
                </a:lnTo>
                <a:lnTo>
                  <a:pt x="1832065" y="635002"/>
                </a:lnTo>
                <a:lnTo>
                  <a:pt x="1832232" y="609602"/>
                </a:lnTo>
                <a:lnTo>
                  <a:pt x="1832523" y="584202"/>
                </a:lnTo>
                <a:lnTo>
                  <a:pt x="1832895" y="571502"/>
                </a:lnTo>
                <a:lnTo>
                  <a:pt x="1833309" y="558801"/>
                </a:lnTo>
                <a:lnTo>
                  <a:pt x="1834744" y="520701"/>
                </a:lnTo>
                <a:lnTo>
                  <a:pt x="1835289" y="508001"/>
                </a:lnTo>
                <a:lnTo>
                  <a:pt x="1834977" y="495301"/>
                </a:lnTo>
                <a:lnTo>
                  <a:pt x="1833841" y="482601"/>
                </a:lnTo>
                <a:lnTo>
                  <a:pt x="1831361" y="469901"/>
                </a:lnTo>
                <a:close/>
              </a:path>
              <a:path w="1835785" h="1371600">
                <a:moveTo>
                  <a:pt x="1824145" y="457201"/>
                </a:moveTo>
                <a:lnTo>
                  <a:pt x="1804798" y="457201"/>
                </a:lnTo>
                <a:lnTo>
                  <a:pt x="1813058" y="469901"/>
                </a:lnTo>
                <a:lnTo>
                  <a:pt x="1828046" y="469901"/>
                </a:lnTo>
                <a:lnTo>
                  <a:pt x="1824145" y="457201"/>
                </a:lnTo>
                <a:close/>
              </a:path>
              <a:path w="1835785" h="1371600">
                <a:moveTo>
                  <a:pt x="1436583" y="241318"/>
                </a:moveTo>
                <a:lnTo>
                  <a:pt x="1459601" y="254000"/>
                </a:lnTo>
                <a:lnTo>
                  <a:pt x="1490188" y="279400"/>
                </a:lnTo>
                <a:lnTo>
                  <a:pt x="1567610" y="330201"/>
                </a:lnTo>
                <a:lnTo>
                  <a:pt x="1601550" y="355601"/>
                </a:lnTo>
                <a:lnTo>
                  <a:pt x="1634506" y="368301"/>
                </a:lnTo>
                <a:lnTo>
                  <a:pt x="1670377" y="393701"/>
                </a:lnTo>
                <a:lnTo>
                  <a:pt x="1713795" y="419101"/>
                </a:lnTo>
                <a:lnTo>
                  <a:pt x="1747898" y="431801"/>
                </a:lnTo>
                <a:lnTo>
                  <a:pt x="1773964" y="444501"/>
                </a:lnTo>
                <a:lnTo>
                  <a:pt x="1793273" y="457201"/>
                </a:lnTo>
                <a:lnTo>
                  <a:pt x="1815615" y="457201"/>
                </a:lnTo>
                <a:lnTo>
                  <a:pt x="1809601" y="444501"/>
                </a:lnTo>
                <a:lnTo>
                  <a:pt x="1787916" y="444501"/>
                </a:lnTo>
                <a:lnTo>
                  <a:pt x="1771397" y="431801"/>
                </a:lnTo>
                <a:lnTo>
                  <a:pt x="1746638" y="419101"/>
                </a:lnTo>
                <a:lnTo>
                  <a:pt x="1712996" y="406401"/>
                </a:lnTo>
                <a:lnTo>
                  <a:pt x="1669830" y="381001"/>
                </a:lnTo>
                <a:lnTo>
                  <a:pt x="1635402" y="355601"/>
                </a:lnTo>
                <a:lnTo>
                  <a:pt x="1600263" y="330201"/>
                </a:lnTo>
                <a:lnTo>
                  <a:pt x="1565329" y="317501"/>
                </a:lnTo>
                <a:lnTo>
                  <a:pt x="1531516" y="292101"/>
                </a:lnTo>
                <a:lnTo>
                  <a:pt x="1494650" y="266700"/>
                </a:lnTo>
                <a:lnTo>
                  <a:pt x="1462294" y="254000"/>
                </a:lnTo>
                <a:lnTo>
                  <a:pt x="1436583" y="241318"/>
                </a:lnTo>
                <a:close/>
              </a:path>
              <a:path w="1835785" h="1371600">
                <a:moveTo>
                  <a:pt x="1419512" y="228600"/>
                </a:moveTo>
                <a:lnTo>
                  <a:pt x="1400930" y="228600"/>
                </a:lnTo>
                <a:lnTo>
                  <a:pt x="1406892" y="241104"/>
                </a:lnTo>
                <a:lnTo>
                  <a:pt x="1406994" y="241318"/>
                </a:lnTo>
                <a:lnTo>
                  <a:pt x="1436538" y="241318"/>
                </a:lnTo>
                <a:lnTo>
                  <a:pt x="1436151" y="241104"/>
                </a:lnTo>
                <a:lnTo>
                  <a:pt x="1419512" y="228600"/>
                </a:lnTo>
                <a:close/>
              </a:path>
              <a:path w="1835785" h="1371600">
                <a:moveTo>
                  <a:pt x="1380691" y="215900"/>
                </a:moveTo>
                <a:lnTo>
                  <a:pt x="1361495" y="215900"/>
                </a:lnTo>
                <a:lnTo>
                  <a:pt x="1369813" y="228600"/>
                </a:lnTo>
                <a:lnTo>
                  <a:pt x="1398737" y="228600"/>
                </a:lnTo>
                <a:lnTo>
                  <a:pt x="1380691" y="215900"/>
                </a:lnTo>
                <a:close/>
              </a:path>
              <a:path w="1835785" h="1371600">
                <a:moveTo>
                  <a:pt x="1354666" y="203200"/>
                </a:moveTo>
                <a:lnTo>
                  <a:pt x="1342454" y="203200"/>
                </a:lnTo>
                <a:lnTo>
                  <a:pt x="1350433" y="215900"/>
                </a:lnTo>
                <a:lnTo>
                  <a:pt x="1365983" y="215900"/>
                </a:lnTo>
                <a:lnTo>
                  <a:pt x="1354666" y="203200"/>
                </a:lnTo>
                <a:close/>
              </a:path>
              <a:path w="1835785" h="1371600">
                <a:moveTo>
                  <a:pt x="1338019" y="177800"/>
                </a:moveTo>
                <a:lnTo>
                  <a:pt x="1327600" y="177800"/>
                </a:lnTo>
                <a:lnTo>
                  <a:pt x="1331477" y="190500"/>
                </a:lnTo>
                <a:lnTo>
                  <a:pt x="1336490" y="203200"/>
                </a:lnTo>
                <a:lnTo>
                  <a:pt x="1346788" y="203200"/>
                </a:lnTo>
                <a:lnTo>
                  <a:pt x="1343979" y="190500"/>
                </a:lnTo>
                <a:lnTo>
                  <a:pt x="1340718" y="190500"/>
                </a:lnTo>
                <a:lnTo>
                  <a:pt x="1338019" y="177800"/>
                </a:lnTo>
                <a:close/>
              </a:path>
              <a:path w="1835785" h="1371600">
                <a:moveTo>
                  <a:pt x="1336175" y="165100"/>
                </a:moveTo>
                <a:lnTo>
                  <a:pt x="1307684" y="165100"/>
                </a:lnTo>
                <a:lnTo>
                  <a:pt x="1315026" y="177800"/>
                </a:lnTo>
                <a:lnTo>
                  <a:pt x="1336894" y="177800"/>
                </a:lnTo>
                <a:lnTo>
                  <a:pt x="1336175" y="165100"/>
                </a:lnTo>
                <a:close/>
              </a:path>
              <a:path w="1835785" h="1371600">
                <a:moveTo>
                  <a:pt x="1108358" y="86794"/>
                </a:moveTo>
                <a:lnTo>
                  <a:pt x="1118759" y="89149"/>
                </a:lnTo>
                <a:lnTo>
                  <a:pt x="1171098" y="114300"/>
                </a:lnTo>
                <a:lnTo>
                  <a:pt x="1220884" y="139700"/>
                </a:lnTo>
                <a:lnTo>
                  <a:pt x="1271290" y="152400"/>
                </a:lnTo>
                <a:lnTo>
                  <a:pt x="1284381" y="165100"/>
                </a:lnTo>
                <a:lnTo>
                  <a:pt x="1308604" y="165100"/>
                </a:lnTo>
                <a:lnTo>
                  <a:pt x="1291617" y="152400"/>
                </a:lnTo>
                <a:lnTo>
                  <a:pt x="1239003" y="127000"/>
                </a:lnTo>
                <a:lnTo>
                  <a:pt x="1216638" y="127000"/>
                </a:lnTo>
                <a:lnTo>
                  <a:pt x="1196193" y="114300"/>
                </a:lnTo>
                <a:lnTo>
                  <a:pt x="1173768" y="101600"/>
                </a:lnTo>
                <a:lnTo>
                  <a:pt x="1119293" y="89149"/>
                </a:lnTo>
                <a:lnTo>
                  <a:pt x="1118585" y="89149"/>
                </a:lnTo>
                <a:lnTo>
                  <a:pt x="1117155" y="88668"/>
                </a:lnTo>
                <a:lnTo>
                  <a:pt x="1108358" y="86794"/>
                </a:lnTo>
                <a:close/>
              </a:path>
              <a:path w="1835785" h="1371600">
                <a:moveTo>
                  <a:pt x="1321228" y="139700"/>
                </a:moveTo>
                <a:lnTo>
                  <a:pt x="1309671" y="139700"/>
                </a:lnTo>
                <a:lnTo>
                  <a:pt x="1313659" y="152400"/>
                </a:lnTo>
                <a:lnTo>
                  <a:pt x="1318073" y="152400"/>
                </a:lnTo>
                <a:lnTo>
                  <a:pt x="1321448" y="165100"/>
                </a:lnTo>
                <a:lnTo>
                  <a:pt x="1331096" y="165100"/>
                </a:lnTo>
                <a:lnTo>
                  <a:pt x="1327916" y="152400"/>
                </a:lnTo>
                <a:lnTo>
                  <a:pt x="1321228" y="139700"/>
                </a:lnTo>
                <a:close/>
              </a:path>
              <a:path w="1835785" h="1371600">
                <a:moveTo>
                  <a:pt x="1309685" y="127000"/>
                </a:moveTo>
                <a:lnTo>
                  <a:pt x="1305897" y="139700"/>
                </a:lnTo>
                <a:lnTo>
                  <a:pt x="1314973" y="139700"/>
                </a:lnTo>
                <a:lnTo>
                  <a:pt x="1309685" y="127000"/>
                </a:lnTo>
                <a:close/>
              </a:path>
              <a:path w="1835785" h="1371600">
                <a:moveTo>
                  <a:pt x="1117117" y="88668"/>
                </a:moveTo>
                <a:lnTo>
                  <a:pt x="1118585" y="89149"/>
                </a:lnTo>
                <a:lnTo>
                  <a:pt x="1119362" y="89149"/>
                </a:lnTo>
                <a:lnTo>
                  <a:pt x="1117117" y="88668"/>
                </a:lnTo>
                <a:close/>
              </a:path>
              <a:path w="1835785" h="1371600">
                <a:moveTo>
                  <a:pt x="889934" y="12700"/>
                </a:moveTo>
                <a:lnTo>
                  <a:pt x="841588" y="12700"/>
                </a:lnTo>
                <a:lnTo>
                  <a:pt x="890330" y="25400"/>
                </a:lnTo>
                <a:lnTo>
                  <a:pt x="936577" y="38100"/>
                </a:lnTo>
                <a:lnTo>
                  <a:pt x="989590" y="50800"/>
                </a:lnTo>
                <a:lnTo>
                  <a:pt x="1058626" y="76200"/>
                </a:lnTo>
                <a:lnTo>
                  <a:pt x="1117117" y="88668"/>
                </a:lnTo>
                <a:lnTo>
                  <a:pt x="1062343" y="63500"/>
                </a:lnTo>
                <a:lnTo>
                  <a:pt x="1010991" y="50800"/>
                </a:lnTo>
                <a:lnTo>
                  <a:pt x="966781" y="38100"/>
                </a:lnTo>
                <a:lnTo>
                  <a:pt x="932886" y="25400"/>
                </a:lnTo>
                <a:lnTo>
                  <a:pt x="889934" y="12700"/>
                </a:lnTo>
                <a:close/>
              </a:path>
              <a:path w="1835785" h="1371600">
                <a:moveTo>
                  <a:pt x="789898" y="0"/>
                </a:moveTo>
                <a:lnTo>
                  <a:pt x="713115" y="0"/>
                </a:lnTo>
                <a:lnTo>
                  <a:pt x="745916" y="12700"/>
                </a:lnTo>
                <a:lnTo>
                  <a:pt x="841455" y="12700"/>
                </a:lnTo>
                <a:lnTo>
                  <a:pt x="7898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45645" y="1771522"/>
            <a:ext cx="520700" cy="1657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b="1" dirty="0"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dirty="0">
                <a:latin typeface="Times New Roman" panose="02020603050405020304"/>
                <a:cs typeface="Times New Roman" panose="02020603050405020304"/>
              </a:rPr>
              <a:t>a,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dirty="0">
                <a:latin typeface="Times New Roman" panose="02020603050405020304"/>
                <a:cs typeface="Times New Roman" panose="02020603050405020304"/>
              </a:rPr>
              <a:t>b,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spc="-25" dirty="0">
                <a:latin typeface="Times New Roman" panose="02020603050405020304"/>
                <a:cs typeface="Times New Roman" panose="02020603050405020304"/>
              </a:rPr>
              <a:t>c;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08214" y="868240"/>
            <a:ext cx="170180" cy="27305"/>
          </a:xfrm>
          <a:custGeom>
            <a:avLst/>
            <a:gdLst/>
            <a:ahLst/>
            <a:cxnLst/>
            <a:rect l="l" t="t" r="r" b="b"/>
            <a:pathLst>
              <a:path w="170180" h="27305">
                <a:moveTo>
                  <a:pt x="130963" y="0"/>
                </a:moveTo>
                <a:lnTo>
                  <a:pt x="74973" y="3358"/>
                </a:lnTo>
                <a:lnTo>
                  <a:pt x="33625" y="9823"/>
                </a:lnTo>
                <a:lnTo>
                  <a:pt x="4920" y="17715"/>
                </a:lnTo>
                <a:lnTo>
                  <a:pt x="1952" y="18385"/>
                </a:lnTo>
                <a:lnTo>
                  <a:pt x="0" y="21746"/>
                </a:lnTo>
                <a:lnTo>
                  <a:pt x="3424" y="27287"/>
                </a:lnTo>
                <a:lnTo>
                  <a:pt x="7495" y="27168"/>
                </a:lnTo>
                <a:lnTo>
                  <a:pt x="19223" y="23377"/>
                </a:lnTo>
                <a:lnTo>
                  <a:pt x="40639" y="17755"/>
                </a:lnTo>
                <a:lnTo>
                  <a:pt x="65242" y="13678"/>
                </a:lnTo>
                <a:lnTo>
                  <a:pt x="92833" y="11172"/>
                </a:lnTo>
                <a:lnTo>
                  <a:pt x="123211" y="10262"/>
                </a:lnTo>
                <a:lnTo>
                  <a:pt x="151093" y="10171"/>
                </a:lnTo>
                <a:lnTo>
                  <a:pt x="161158" y="14885"/>
                </a:lnTo>
                <a:lnTo>
                  <a:pt x="164903" y="15941"/>
                </a:lnTo>
                <a:lnTo>
                  <a:pt x="168237" y="14882"/>
                </a:lnTo>
                <a:lnTo>
                  <a:pt x="169797" y="10487"/>
                </a:lnTo>
                <a:lnTo>
                  <a:pt x="167437" y="6668"/>
                </a:lnTo>
                <a:lnTo>
                  <a:pt x="158859" y="3027"/>
                </a:lnTo>
                <a:lnTo>
                  <a:pt x="151687" y="1312"/>
                </a:lnTo>
                <a:lnTo>
                  <a:pt x="143600" y="373"/>
                </a:lnTo>
                <a:lnTo>
                  <a:pt x="1309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529945" y="303382"/>
            <a:ext cx="958850" cy="670560"/>
          </a:xfrm>
          <a:custGeom>
            <a:avLst/>
            <a:gdLst/>
            <a:ahLst/>
            <a:cxnLst/>
            <a:rect l="l" t="t" r="r" b="b"/>
            <a:pathLst>
              <a:path w="958850" h="670560">
                <a:moveTo>
                  <a:pt x="104163" y="598292"/>
                </a:moveTo>
                <a:lnTo>
                  <a:pt x="88460" y="598292"/>
                </a:lnTo>
                <a:lnTo>
                  <a:pt x="92321" y="601967"/>
                </a:lnTo>
                <a:lnTo>
                  <a:pt x="100408" y="610249"/>
                </a:lnTo>
                <a:lnTo>
                  <a:pt x="110775" y="621666"/>
                </a:lnTo>
                <a:lnTo>
                  <a:pt x="121722" y="634301"/>
                </a:lnTo>
                <a:lnTo>
                  <a:pt x="131550" y="646238"/>
                </a:lnTo>
                <a:lnTo>
                  <a:pt x="142278" y="659042"/>
                </a:lnTo>
                <a:lnTo>
                  <a:pt x="150381" y="666566"/>
                </a:lnTo>
                <a:lnTo>
                  <a:pt x="157501" y="669994"/>
                </a:lnTo>
                <a:lnTo>
                  <a:pt x="165281" y="670506"/>
                </a:lnTo>
                <a:lnTo>
                  <a:pt x="172187" y="669120"/>
                </a:lnTo>
                <a:lnTo>
                  <a:pt x="179935" y="666336"/>
                </a:lnTo>
                <a:lnTo>
                  <a:pt x="186251" y="663125"/>
                </a:lnTo>
                <a:lnTo>
                  <a:pt x="187715" y="661628"/>
                </a:lnTo>
                <a:lnTo>
                  <a:pt x="161389" y="661628"/>
                </a:lnTo>
                <a:lnTo>
                  <a:pt x="154496" y="657368"/>
                </a:lnTo>
                <a:lnTo>
                  <a:pt x="149061" y="651586"/>
                </a:lnTo>
                <a:lnTo>
                  <a:pt x="132467" y="630797"/>
                </a:lnTo>
                <a:lnTo>
                  <a:pt x="124407" y="620933"/>
                </a:lnTo>
                <a:lnTo>
                  <a:pt x="118138" y="613645"/>
                </a:lnTo>
                <a:lnTo>
                  <a:pt x="111550" y="606409"/>
                </a:lnTo>
                <a:lnTo>
                  <a:pt x="105820" y="600216"/>
                </a:lnTo>
                <a:lnTo>
                  <a:pt x="104163" y="598292"/>
                </a:lnTo>
                <a:close/>
              </a:path>
              <a:path w="958850" h="670560">
                <a:moveTo>
                  <a:pt x="185916" y="654138"/>
                </a:moveTo>
                <a:lnTo>
                  <a:pt x="168150" y="661456"/>
                </a:lnTo>
                <a:lnTo>
                  <a:pt x="161389" y="661628"/>
                </a:lnTo>
                <a:lnTo>
                  <a:pt x="187715" y="661628"/>
                </a:lnTo>
                <a:lnTo>
                  <a:pt x="188861" y="660455"/>
                </a:lnTo>
                <a:lnTo>
                  <a:pt x="188861" y="654688"/>
                </a:lnTo>
                <a:lnTo>
                  <a:pt x="185916" y="654138"/>
                </a:lnTo>
                <a:close/>
              </a:path>
              <a:path w="958850" h="670560">
                <a:moveTo>
                  <a:pt x="286992" y="0"/>
                </a:moveTo>
                <a:lnTo>
                  <a:pt x="257287" y="0"/>
                </a:lnTo>
                <a:lnTo>
                  <a:pt x="245718" y="370"/>
                </a:lnTo>
                <a:lnTo>
                  <a:pt x="202665" y="14646"/>
                </a:lnTo>
                <a:lnTo>
                  <a:pt x="163540" y="42453"/>
                </a:lnTo>
                <a:lnTo>
                  <a:pt x="106603" y="99957"/>
                </a:lnTo>
                <a:lnTo>
                  <a:pt x="77331" y="135345"/>
                </a:lnTo>
                <a:lnTo>
                  <a:pt x="63572" y="152899"/>
                </a:lnTo>
                <a:lnTo>
                  <a:pt x="54505" y="164280"/>
                </a:lnTo>
                <a:lnTo>
                  <a:pt x="47851" y="172301"/>
                </a:lnTo>
                <a:lnTo>
                  <a:pt x="41333" y="179772"/>
                </a:lnTo>
                <a:lnTo>
                  <a:pt x="27596" y="196000"/>
                </a:lnTo>
                <a:lnTo>
                  <a:pt x="9106" y="239358"/>
                </a:lnTo>
                <a:lnTo>
                  <a:pt x="2130" y="285105"/>
                </a:lnTo>
                <a:lnTo>
                  <a:pt x="41" y="330286"/>
                </a:lnTo>
                <a:lnTo>
                  <a:pt x="0" y="371011"/>
                </a:lnTo>
                <a:lnTo>
                  <a:pt x="889" y="404708"/>
                </a:lnTo>
                <a:lnTo>
                  <a:pt x="9141" y="466925"/>
                </a:lnTo>
                <a:lnTo>
                  <a:pt x="31708" y="535369"/>
                </a:lnTo>
                <a:lnTo>
                  <a:pt x="55905" y="570716"/>
                </a:lnTo>
                <a:lnTo>
                  <a:pt x="80859" y="591194"/>
                </a:lnTo>
                <a:lnTo>
                  <a:pt x="61876" y="598759"/>
                </a:lnTo>
                <a:lnTo>
                  <a:pt x="49518" y="603953"/>
                </a:lnTo>
                <a:lnTo>
                  <a:pt x="41966" y="607874"/>
                </a:lnTo>
                <a:lnTo>
                  <a:pt x="38563" y="610944"/>
                </a:lnTo>
                <a:lnTo>
                  <a:pt x="38689" y="613645"/>
                </a:lnTo>
                <a:lnTo>
                  <a:pt x="39308" y="614627"/>
                </a:lnTo>
                <a:lnTo>
                  <a:pt x="40698" y="615650"/>
                </a:lnTo>
                <a:lnTo>
                  <a:pt x="41738" y="615855"/>
                </a:lnTo>
                <a:lnTo>
                  <a:pt x="44241" y="615291"/>
                </a:lnTo>
                <a:lnTo>
                  <a:pt x="49174" y="613645"/>
                </a:lnTo>
                <a:lnTo>
                  <a:pt x="57192" y="610712"/>
                </a:lnTo>
                <a:lnTo>
                  <a:pt x="66045" y="607259"/>
                </a:lnTo>
                <a:lnTo>
                  <a:pt x="88460" y="598292"/>
                </a:lnTo>
                <a:lnTo>
                  <a:pt x="104163" y="598292"/>
                </a:lnTo>
                <a:lnTo>
                  <a:pt x="101312" y="594981"/>
                </a:lnTo>
                <a:lnTo>
                  <a:pt x="101755" y="594569"/>
                </a:lnTo>
                <a:lnTo>
                  <a:pt x="108087" y="592655"/>
                </a:lnTo>
                <a:lnTo>
                  <a:pt x="115604" y="590520"/>
                </a:lnTo>
                <a:lnTo>
                  <a:pt x="128349" y="587204"/>
                </a:lnTo>
                <a:lnTo>
                  <a:pt x="93189" y="587204"/>
                </a:lnTo>
                <a:lnTo>
                  <a:pt x="58001" y="555761"/>
                </a:lnTo>
                <a:lnTo>
                  <a:pt x="38733" y="520855"/>
                </a:lnTo>
                <a:lnTo>
                  <a:pt x="21961" y="465982"/>
                </a:lnTo>
                <a:lnTo>
                  <a:pt x="14405" y="399255"/>
                </a:lnTo>
                <a:lnTo>
                  <a:pt x="14460" y="342408"/>
                </a:lnTo>
                <a:lnTo>
                  <a:pt x="16554" y="287533"/>
                </a:lnTo>
                <a:lnTo>
                  <a:pt x="23139" y="245895"/>
                </a:lnTo>
                <a:lnTo>
                  <a:pt x="23243" y="245371"/>
                </a:lnTo>
                <a:lnTo>
                  <a:pt x="27383" y="229339"/>
                </a:lnTo>
                <a:lnTo>
                  <a:pt x="32659" y="217394"/>
                </a:lnTo>
                <a:lnTo>
                  <a:pt x="41794" y="204924"/>
                </a:lnTo>
                <a:lnTo>
                  <a:pt x="63253" y="180883"/>
                </a:lnTo>
                <a:lnTo>
                  <a:pt x="69688" y="173401"/>
                </a:lnTo>
                <a:lnTo>
                  <a:pt x="76032" y="165795"/>
                </a:lnTo>
                <a:lnTo>
                  <a:pt x="81498" y="158993"/>
                </a:lnTo>
                <a:lnTo>
                  <a:pt x="122618" y="109592"/>
                </a:lnTo>
                <a:lnTo>
                  <a:pt x="160344" y="70691"/>
                </a:lnTo>
                <a:lnTo>
                  <a:pt x="194098" y="42830"/>
                </a:lnTo>
                <a:lnTo>
                  <a:pt x="233608" y="22984"/>
                </a:lnTo>
                <a:lnTo>
                  <a:pt x="255077" y="20659"/>
                </a:lnTo>
                <a:lnTo>
                  <a:pt x="452861" y="20659"/>
                </a:lnTo>
                <a:lnTo>
                  <a:pt x="412177" y="11421"/>
                </a:lnTo>
                <a:lnTo>
                  <a:pt x="374587" y="5121"/>
                </a:lnTo>
                <a:lnTo>
                  <a:pt x="339212" y="1570"/>
                </a:lnTo>
                <a:lnTo>
                  <a:pt x="315953" y="596"/>
                </a:lnTo>
                <a:lnTo>
                  <a:pt x="286992" y="0"/>
                </a:lnTo>
                <a:close/>
              </a:path>
              <a:path w="958850" h="670560">
                <a:moveTo>
                  <a:pt x="508404" y="569646"/>
                </a:moveTo>
                <a:lnTo>
                  <a:pt x="350049" y="569646"/>
                </a:lnTo>
                <a:lnTo>
                  <a:pt x="420536" y="570202"/>
                </a:lnTo>
                <a:lnTo>
                  <a:pt x="418734" y="570202"/>
                </a:lnTo>
                <a:lnTo>
                  <a:pt x="467617" y="572638"/>
                </a:lnTo>
                <a:lnTo>
                  <a:pt x="508133" y="579402"/>
                </a:lnTo>
                <a:lnTo>
                  <a:pt x="595058" y="597539"/>
                </a:lnTo>
                <a:lnTo>
                  <a:pt x="617654" y="600982"/>
                </a:lnTo>
                <a:lnTo>
                  <a:pt x="635149" y="600216"/>
                </a:lnTo>
                <a:lnTo>
                  <a:pt x="635494" y="600216"/>
                </a:lnTo>
                <a:lnTo>
                  <a:pt x="649985" y="594981"/>
                </a:lnTo>
                <a:lnTo>
                  <a:pt x="650588" y="594569"/>
                </a:lnTo>
                <a:lnTo>
                  <a:pt x="654372" y="591586"/>
                </a:lnTo>
                <a:lnTo>
                  <a:pt x="622710" y="591586"/>
                </a:lnTo>
                <a:lnTo>
                  <a:pt x="613240" y="590783"/>
                </a:lnTo>
                <a:lnTo>
                  <a:pt x="599583" y="588461"/>
                </a:lnTo>
                <a:lnTo>
                  <a:pt x="533880" y="574611"/>
                </a:lnTo>
                <a:lnTo>
                  <a:pt x="508404" y="569646"/>
                </a:lnTo>
                <a:close/>
              </a:path>
              <a:path w="958850" h="670560">
                <a:moveTo>
                  <a:pt x="452771" y="20659"/>
                </a:moveTo>
                <a:lnTo>
                  <a:pt x="283440" y="20659"/>
                </a:lnTo>
                <a:lnTo>
                  <a:pt x="299126" y="20941"/>
                </a:lnTo>
                <a:lnTo>
                  <a:pt x="327380" y="21827"/>
                </a:lnTo>
                <a:lnTo>
                  <a:pt x="378303" y="27029"/>
                </a:lnTo>
                <a:lnTo>
                  <a:pt x="422323" y="35246"/>
                </a:lnTo>
                <a:lnTo>
                  <a:pt x="469749" y="47241"/>
                </a:lnTo>
                <a:lnTo>
                  <a:pt x="521800" y="63285"/>
                </a:lnTo>
                <a:lnTo>
                  <a:pt x="564410" y="78593"/>
                </a:lnTo>
                <a:lnTo>
                  <a:pt x="609486" y="96993"/>
                </a:lnTo>
                <a:lnTo>
                  <a:pt x="655926" y="117989"/>
                </a:lnTo>
                <a:lnTo>
                  <a:pt x="702631" y="141083"/>
                </a:lnTo>
                <a:lnTo>
                  <a:pt x="748530" y="165795"/>
                </a:lnTo>
                <a:lnTo>
                  <a:pt x="797839" y="195399"/>
                </a:lnTo>
                <a:lnTo>
                  <a:pt x="833943" y="219137"/>
                </a:lnTo>
                <a:lnTo>
                  <a:pt x="869111" y="244864"/>
                </a:lnTo>
                <a:lnTo>
                  <a:pt x="913142" y="290075"/>
                </a:lnTo>
                <a:lnTo>
                  <a:pt x="934777" y="331734"/>
                </a:lnTo>
                <a:lnTo>
                  <a:pt x="940720" y="360647"/>
                </a:lnTo>
                <a:lnTo>
                  <a:pt x="940136" y="375915"/>
                </a:lnTo>
                <a:lnTo>
                  <a:pt x="916375" y="419511"/>
                </a:lnTo>
                <a:lnTo>
                  <a:pt x="875485" y="433463"/>
                </a:lnTo>
                <a:lnTo>
                  <a:pt x="837245" y="441157"/>
                </a:lnTo>
                <a:lnTo>
                  <a:pt x="808157" y="447803"/>
                </a:lnTo>
                <a:lnTo>
                  <a:pt x="758211" y="465520"/>
                </a:lnTo>
                <a:lnTo>
                  <a:pt x="726256" y="486431"/>
                </a:lnTo>
                <a:lnTo>
                  <a:pt x="693788" y="524943"/>
                </a:lnTo>
                <a:lnTo>
                  <a:pt x="671581" y="556440"/>
                </a:lnTo>
                <a:lnTo>
                  <a:pt x="660177" y="571872"/>
                </a:lnTo>
                <a:lnTo>
                  <a:pt x="650418" y="581941"/>
                </a:lnTo>
                <a:lnTo>
                  <a:pt x="650094" y="582198"/>
                </a:lnTo>
                <a:lnTo>
                  <a:pt x="640608" y="588135"/>
                </a:lnTo>
                <a:lnTo>
                  <a:pt x="629582" y="591194"/>
                </a:lnTo>
                <a:lnTo>
                  <a:pt x="628707" y="591194"/>
                </a:lnTo>
                <a:lnTo>
                  <a:pt x="622710" y="591586"/>
                </a:lnTo>
                <a:lnTo>
                  <a:pt x="654372" y="591586"/>
                </a:lnTo>
                <a:lnTo>
                  <a:pt x="662848" y="584901"/>
                </a:lnTo>
                <a:lnTo>
                  <a:pt x="665749" y="581941"/>
                </a:lnTo>
                <a:lnTo>
                  <a:pt x="672743" y="572987"/>
                </a:lnTo>
                <a:lnTo>
                  <a:pt x="678156" y="565243"/>
                </a:lnTo>
                <a:lnTo>
                  <a:pt x="689770" y="548989"/>
                </a:lnTo>
                <a:lnTo>
                  <a:pt x="713903" y="516805"/>
                </a:lnTo>
                <a:lnTo>
                  <a:pt x="741857" y="488147"/>
                </a:lnTo>
                <a:lnTo>
                  <a:pt x="784750" y="467537"/>
                </a:lnTo>
                <a:lnTo>
                  <a:pt x="826999" y="456139"/>
                </a:lnTo>
                <a:lnTo>
                  <a:pt x="883516" y="445547"/>
                </a:lnTo>
                <a:lnTo>
                  <a:pt x="907471" y="439123"/>
                </a:lnTo>
                <a:lnTo>
                  <a:pt x="948007" y="411885"/>
                </a:lnTo>
                <a:lnTo>
                  <a:pt x="958189" y="360647"/>
                </a:lnTo>
                <a:lnTo>
                  <a:pt x="958279" y="356443"/>
                </a:lnTo>
                <a:lnTo>
                  <a:pt x="949887" y="317278"/>
                </a:lnTo>
                <a:lnTo>
                  <a:pt x="924857" y="272265"/>
                </a:lnTo>
                <a:lnTo>
                  <a:pt x="868346" y="218234"/>
                </a:lnTo>
                <a:lnTo>
                  <a:pt x="822199" y="186041"/>
                </a:lnTo>
                <a:lnTo>
                  <a:pt x="758086" y="146599"/>
                </a:lnTo>
                <a:lnTo>
                  <a:pt x="724580" y="128320"/>
                </a:lnTo>
                <a:lnTo>
                  <a:pt x="687996" y="109803"/>
                </a:lnTo>
                <a:lnTo>
                  <a:pt x="635759" y="85121"/>
                </a:lnTo>
                <a:lnTo>
                  <a:pt x="588626" y="64966"/>
                </a:lnTo>
                <a:lnTo>
                  <a:pt x="543069" y="47924"/>
                </a:lnTo>
                <a:lnTo>
                  <a:pt x="495559" y="32578"/>
                </a:lnTo>
                <a:lnTo>
                  <a:pt x="452771" y="20659"/>
                </a:lnTo>
                <a:close/>
              </a:path>
              <a:path w="958850" h="670560">
                <a:moveTo>
                  <a:pt x="377491" y="560364"/>
                </a:moveTo>
                <a:lnTo>
                  <a:pt x="274965" y="560364"/>
                </a:lnTo>
                <a:lnTo>
                  <a:pt x="242049" y="560596"/>
                </a:lnTo>
                <a:lnTo>
                  <a:pt x="242956" y="560596"/>
                </a:lnTo>
                <a:lnTo>
                  <a:pt x="222308" y="561094"/>
                </a:lnTo>
                <a:lnTo>
                  <a:pt x="161910" y="569379"/>
                </a:lnTo>
                <a:lnTo>
                  <a:pt x="111230" y="581941"/>
                </a:lnTo>
                <a:lnTo>
                  <a:pt x="93189" y="587204"/>
                </a:lnTo>
                <a:lnTo>
                  <a:pt x="128349" y="587204"/>
                </a:lnTo>
                <a:lnTo>
                  <a:pt x="147585" y="582198"/>
                </a:lnTo>
                <a:lnTo>
                  <a:pt x="177163" y="576138"/>
                </a:lnTo>
                <a:lnTo>
                  <a:pt x="205209" y="572190"/>
                </a:lnTo>
                <a:lnTo>
                  <a:pt x="232597" y="570202"/>
                </a:lnTo>
                <a:lnTo>
                  <a:pt x="276297" y="569646"/>
                </a:lnTo>
                <a:lnTo>
                  <a:pt x="508404" y="569646"/>
                </a:lnTo>
                <a:lnTo>
                  <a:pt x="499873" y="567983"/>
                </a:lnTo>
                <a:lnTo>
                  <a:pt x="474610" y="563887"/>
                </a:lnTo>
                <a:lnTo>
                  <a:pt x="474820" y="563887"/>
                </a:lnTo>
                <a:lnTo>
                  <a:pt x="452916" y="561414"/>
                </a:lnTo>
                <a:lnTo>
                  <a:pt x="439838" y="560954"/>
                </a:lnTo>
                <a:lnTo>
                  <a:pt x="377491" y="5603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645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Inherited</a:t>
            </a:r>
            <a:r>
              <a:rPr sz="600" b="1" spc="3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252499"/>
            <a:ext cx="4483735" cy="1131570"/>
            <a:chOff x="87743" y="1252499"/>
            <a:chExt cx="4483735" cy="11315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397584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281999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269299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52499"/>
              <a:ext cx="50800" cy="10295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441848"/>
              <a:ext cx="4432935" cy="891540"/>
            </a:xfrm>
            <a:custGeom>
              <a:avLst/>
              <a:gdLst/>
              <a:ahLst/>
              <a:cxnLst/>
              <a:rect l="l" t="t" r="r" b="b"/>
              <a:pathLst>
                <a:path w="4432935" h="891539">
                  <a:moveTo>
                    <a:pt x="4432567" y="0"/>
                  </a:moveTo>
                  <a:lnTo>
                    <a:pt x="0" y="0"/>
                  </a:lnTo>
                  <a:lnTo>
                    <a:pt x="0" y="840150"/>
                  </a:lnTo>
                  <a:lnTo>
                    <a:pt x="4008" y="859875"/>
                  </a:lnTo>
                  <a:lnTo>
                    <a:pt x="14922" y="876028"/>
                  </a:lnTo>
                  <a:lnTo>
                    <a:pt x="31075" y="886942"/>
                  </a:lnTo>
                  <a:lnTo>
                    <a:pt x="50800" y="890951"/>
                  </a:lnTo>
                  <a:lnTo>
                    <a:pt x="4381767" y="890951"/>
                  </a:lnTo>
                  <a:lnTo>
                    <a:pt x="4401492" y="886942"/>
                  </a:lnTo>
                  <a:lnTo>
                    <a:pt x="4417644" y="876028"/>
                  </a:lnTo>
                  <a:lnTo>
                    <a:pt x="4428558" y="859875"/>
                  </a:lnTo>
                  <a:lnTo>
                    <a:pt x="4432567" y="84015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290602"/>
              <a:ext cx="0" cy="1010919"/>
            </a:xfrm>
            <a:custGeom>
              <a:avLst/>
              <a:gdLst/>
              <a:ahLst/>
              <a:cxnLst/>
              <a:rect l="l" t="t" r="r" b="b"/>
              <a:pathLst>
                <a:path h="1010919">
                  <a:moveTo>
                    <a:pt x="0" y="101044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2779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2652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525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495590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65" y="1949691"/>
              <a:ext cx="65201" cy="652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165" y="2193772"/>
              <a:ext cx="65201" cy="65201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45668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60"/>
              </a:spcBef>
            </a:pPr>
            <a:r>
              <a:rPr spc="-10" dirty="0"/>
              <a:t>Example</a:t>
            </a:r>
            <a:r>
              <a:rPr spc="30" dirty="0"/>
              <a:t> </a:t>
            </a:r>
            <a:r>
              <a:rPr spc="-10" dirty="0"/>
              <a:t>(Inherited</a:t>
            </a:r>
            <a:r>
              <a:rPr spc="35" dirty="0"/>
              <a:t> </a:t>
            </a:r>
            <a:r>
              <a:rPr spc="-10" dirty="0"/>
              <a:t>Attributes)</a:t>
            </a:r>
            <a:endParaRPr spc="-10" dirty="0"/>
          </a:p>
          <a:p>
            <a:pPr marL="314960">
              <a:lnSpc>
                <a:spcPct val="100000"/>
              </a:lnSpc>
              <a:spcBef>
                <a:spcPts val="355"/>
              </a:spcBef>
            </a:pPr>
            <a:r>
              <a:rPr dirty="0"/>
              <a:t>For</a:t>
            </a:r>
            <a:r>
              <a:rPr spc="10" dirty="0"/>
              <a:t> </a:t>
            </a:r>
            <a:r>
              <a:rPr spc="-20" dirty="0"/>
              <a:t>example,</a:t>
            </a:r>
            <a:r>
              <a:rPr spc="10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10" dirty="0"/>
              <a:t>declaration</a:t>
            </a:r>
            <a:r>
              <a:rPr spc="10" dirty="0"/>
              <a:t> </a:t>
            </a:r>
            <a:r>
              <a:rPr spc="-10" dirty="0"/>
              <a:t>might</a:t>
            </a:r>
            <a:r>
              <a:rPr spc="10" dirty="0"/>
              <a:t> </a:t>
            </a:r>
            <a:r>
              <a:rPr spc="-25" dirty="0"/>
              <a:t>be</a:t>
            </a:r>
            <a:endParaRPr spc="-25" dirty="0"/>
          </a:p>
          <a:p>
            <a:pPr marL="314960">
              <a:lnSpc>
                <a:spcPct val="100000"/>
              </a:lnSpc>
              <a:spcBef>
                <a:spcPts val="335"/>
              </a:spcBef>
            </a:pPr>
            <a:r>
              <a:rPr b="1" spc="105" dirty="0">
                <a:latin typeface="Palatino Linotype" panose="02040502050505030304"/>
                <a:cs typeface="Palatino Linotype" panose="02040502050505030304"/>
              </a:rPr>
              <a:t>float</a:t>
            </a:r>
            <a:r>
              <a:rPr b="1" spc="3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pc="155" dirty="0"/>
              <a:t>a,</a:t>
            </a:r>
            <a:r>
              <a:rPr spc="300" dirty="0"/>
              <a:t> </a:t>
            </a:r>
            <a:r>
              <a:rPr spc="125" dirty="0"/>
              <a:t>b,</a:t>
            </a:r>
            <a:r>
              <a:rPr spc="300" dirty="0"/>
              <a:t> </a:t>
            </a:r>
            <a:r>
              <a:rPr spc="160" dirty="0"/>
              <a:t>c;</a:t>
            </a:r>
            <a:endParaRPr spc="160" dirty="0"/>
          </a:p>
          <a:p>
            <a:pPr marL="314960" marR="5080">
              <a:lnSpc>
                <a:spcPct val="146000"/>
              </a:lnSpc>
            </a:pPr>
            <a:r>
              <a:rPr dirty="0"/>
              <a:t>The</a:t>
            </a:r>
            <a:r>
              <a:rPr spc="45" dirty="0"/>
              <a:t> </a:t>
            </a:r>
            <a:r>
              <a:rPr dirty="0"/>
              <a:t>attribute</a:t>
            </a:r>
            <a:r>
              <a:rPr spc="45" dirty="0"/>
              <a:t> </a:t>
            </a:r>
            <a:r>
              <a:rPr spc="-10" dirty="0"/>
              <a:t>“float”</a:t>
            </a:r>
            <a:r>
              <a:rPr spc="45" dirty="0"/>
              <a:t> </a:t>
            </a:r>
            <a:r>
              <a:rPr dirty="0"/>
              <a:t>first</a:t>
            </a:r>
            <a:r>
              <a:rPr spc="45" dirty="0"/>
              <a:t> </a:t>
            </a:r>
            <a:r>
              <a:rPr spc="-20" dirty="0"/>
              <a:t>appears</a:t>
            </a:r>
            <a:r>
              <a:rPr spc="45" dirty="0"/>
              <a:t> </a:t>
            </a:r>
            <a:r>
              <a:rPr dirty="0"/>
              <a:t>as</a:t>
            </a:r>
            <a:r>
              <a:rPr spc="45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dirty="0"/>
              <a:t>type</a:t>
            </a:r>
            <a:r>
              <a:rPr spc="50" dirty="0"/>
              <a:t> </a:t>
            </a:r>
            <a:r>
              <a:rPr dirty="0"/>
              <a:t>of</a:t>
            </a:r>
            <a:r>
              <a:rPr spc="45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b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float</a:t>
            </a:r>
            <a:r>
              <a:rPr b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-10" dirty="0"/>
              <a:t>token. From</a:t>
            </a:r>
            <a:r>
              <a:rPr spc="50" dirty="0"/>
              <a:t> </a:t>
            </a:r>
            <a:r>
              <a:rPr dirty="0"/>
              <a:t>there</a:t>
            </a:r>
            <a:r>
              <a:rPr spc="50" dirty="0"/>
              <a:t> </a:t>
            </a:r>
            <a:r>
              <a:rPr dirty="0"/>
              <a:t>it</a:t>
            </a:r>
            <a:r>
              <a:rPr spc="50" dirty="0"/>
              <a:t> </a:t>
            </a:r>
            <a:r>
              <a:rPr dirty="0"/>
              <a:t>is</a:t>
            </a:r>
            <a:r>
              <a:rPr spc="50" dirty="0"/>
              <a:t> </a:t>
            </a:r>
            <a:r>
              <a:rPr spc="-30" dirty="0"/>
              <a:t>passed</a:t>
            </a:r>
            <a:r>
              <a:rPr spc="50" dirty="0"/>
              <a:t> </a:t>
            </a:r>
            <a:r>
              <a:rPr dirty="0"/>
              <a:t>to</a:t>
            </a:r>
            <a:r>
              <a:rPr spc="50" dirty="0"/>
              <a:t> </a:t>
            </a:r>
            <a:r>
              <a:rPr dirty="0"/>
              <a:t>the</a:t>
            </a:r>
            <a:r>
              <a:rPr spc="55" dirty="0"/>
              <a:t> </a:t>
            </a:r>
            <a:r>
              <a:rPr spc="-25" dirty="0"/>
              <a:t>identifiers</a:t>
            </a:r>
            <a:r>
              <a:rPr spc="50" dirty="0"/>
              <a:t> </a:t>
            </a:r>
            <a:r>
              <a:rPr dirty="0"/>
              <a:t>a,</a:t>
            </a:r>
            <a:r>
              <a:rPr spc="50" dirty="0"/>
              <a:t> </a:t>
            </a:r>
            <a:r>
              <a:rPr dirty="0"/>
              <a:t>then</a:t>
            </a:r>
            <a:r>
              <a:rPr spc="50" dirty="0"/>
              <a:t> </a:t>
            </a:r>
            <a:r>
              <a:rPr dirty="0"/>
              <a:t>b,</a:t>
            </a:r>
            <a:r>
              <a:rPr spc="50" dirty="0"/>
              <a:t> </a:t>
            </a:r>
            <a:r>
              <a:rPr dirty="0"/>
              <a:t>then</a:t>
            </a:r>
            <a:r>
              <a:rPr spc="50" dirty="0"/>
              <a:t> </a:t>
            </a:r>
            <a:r>
              <a:rPr spc="30" dirty="0"/>
              <a:t>c.</a:t>
            </a:r>
            <a:endParaRPr spc="30" dirty="0"/>
          </a:p>
        </p:txBody>
      </p:sp>
      <p:sp>
        <p:nvSpPr>
          <p:cNvPr id="19" name="object 19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645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Inherited</a:t>
            </a:r>
            <a:r>
              <a:rPr sz="600" b="1" spc="3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66572"/>
            <a:ext cx="4483735" cy="2596515"/>
            <a:chOff x="87743" y="666572"/>
            <a:chExt cx="4483735" cy="25965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11669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60877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48177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66572"/>
              <a:ext cx="50800" cy="24943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55916"/>
              <a:ext cx="4432935" cy="2355850"/>
            </a:xfrm>
            <a:custGeom>
              <a:avLst/>
              <a:gdLst/>
              <a:ahLst/>
              <a:cxnLst/>
              <a:rect l="l" t="t" r="r" b="b"/>
              <a:pathLst>
                <a:path w="4432935" h="2355850">
                  <a:moveTo>
                    <a:pt x="4432567" y="0"/>
                  </a:moveTo>
                  <a:lnTo>
                    <a:pt x="0" y="0"/>
                  </a:lnTo>
                  <a:lnTo>
                    <a:pt x="0" y="2304961"/>
                  </a:lnTo>
                  <a:lnTo>
                    <a:pt x="4008" y="2324685"/>
                  </a:lnTo>
                  <a:lnTo>
                    <a:pt x="14922" y="2340838"/>
                  </a:lnTo>
                  <a:lnTo>
                    <a:pt x="31075" y="2351752"/>
                  </a:lnTo>
                  <a:lnTo>
                    <a:pt x="50800" y="2355761"/>
                  </a:lnTo>
                  <a:lnTo>
                    <a:pt x="4381767" y="2355761"/>
                  </a:lnTo>
                  <a:lnTo>
                    <a:pt x="4401492" y="2351752"/>
                  </a:lnTo>
                  <a:lnTo>
                    <a:pt x="4417644" y="2340838"/>
                  </a:lnTo>
                  <a:lnTo>
                    <a:pt x="4428558" y="2324685"/>
                  </a:lnTo>
                  <a:lnTo>
                    <a:pt x="4432567" y="23049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04672"/>
              <a:ext cx="0" cy="2475865"/>
            </a:xfrm>
            <a:custGeom>
              <a:avLst/>
              <a:gdLst/>
              <a:ahLst/>
              <a:cxnLst/>
              <a:rect l="l" t="t" r="r" b="b"/>
              <a:pathLst>
                <a:path h="2475865">
                  <a:moveTo>
                    <a:pt x="0" y="24752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6919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792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65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959835" y="1000860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dcl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57275" y="1558811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list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38831" y="1277295"/>
            <a:ext cx="1539875" cy="1121410"/>
            <a:chOff x="1538831" y="1277295"/>
            <a:chExt cx="1539875" cy="1121410"/>
          </a:xfrm>
        </p:grpSpPr>
        <p:sp>
          <p:nvSpPr>
            <p:cNvPr id="18" name="object 18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278975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890073" y="2169157"/>
            <a:ext cx="9271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Courier New" panose="02070309020205020404"/>
                <a:cs typeface="Courier New" panose="02070309020205020404"/>
              </a:rPr>
              <a:t>,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212686" y="2114223"/>
            <a:ext cx="563245" cy="284480"/>
            <a:chOff x="3212686" y="2114223"/>
            <a:chExt cx="563245" cy="284480"/>
          </a:xfrm>
        </p:grpSpPr>
        <p:sp>
          <p:nvSpPr>
            <p:cNvPr id="28" name="object 28"/>
            <p:cNvSpPr/>
            <p:nvPr/>
          </p:nvSpPr>
          <p:spPr>
            <a:xfrm>
              <a:off x="3215226" y="2116763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215226" y="2116763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3262679" y="2177526"/>
            <a:ext cx="46355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id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2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375759" y="1835247"/>
            <a:ext cx="1121410" cy="284480"/>
            <a:chOff x="2375759" y="1835247"/>
            <a:chExt cx="1121410" cy="284480"/>
          </a:xfrm>
        </p:grpSpPr>
        <p:sp>
          <p:nvSpPr>
            <p:cNvPr id="32" name="object 32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7573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7573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2096998" y="2114438"/>
          <a:ext cx="638810" cy="836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765"/>
                <a:gridCol w="278765"/>
              </a:tblGrid>
              <a:tr h="278765">
                <a:tc grid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i="1" spc="-10" dirty="0">
                          <a:latin typeface="Arial" panose="020B0604020202020204"/>
                          <a:cs typeface="Arial" panose="020B0604020202020204"/>
                        </a:rPr>
                        <a:t>list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78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765">
                <a:tc gridSpan="2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b="1" spc="-10" dirty="0">
                          <a:latin typeface="Arial" panose="020B0604020202020204"/>
                          <a:cs typeface="Arial" panose="020B0604020202020204"/>
                        </a:rPr>
                        <a:t>id</a:t>
                      </a:r>
                      <a:r>
                        <a:rPr sz="975" spc="-15" baseline="-1700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1260071" y="1556486"/>
          <a:ext cx="638810" cy="1393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765"/>
                <a:gridCol w="278765"/>
              </a:tblGrid>
              <a:tr h="278765">
                <a:tc gridSpan="2"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i="1" spc="-10" dirty="0">
                          <a:latin typeface="Arial" panose="020B0604020202020204"/>
                          <a:cs typeface="Arial" panose="020B0604020202020204"/>
                        </a:rPr>
                        <a:t>type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78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765">
                <a:tc gridSpan="2"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50" spc="-10" dirty="0">
                          <a:latin typeface="Courier New" panose="02070309020205020404"/>
                          <a:cs typeface="Courier New" panose="02070309020205020404"/>
                        </a:rPr>
                        <a:t>FLOAT</a:t>
                      </a:r>
                      <a:endParaRPr sz="85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685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78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765">
                <a:tc gridSpan="2"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50" b="1" spc="-10" dirty="0">
                          <a:latin typeface="Courier New" panose="02070309020205020404"/>
                          <a:cs typeface="Courier New" panose="02070309020205020404"/>
                        </a:rPr>
                        <a:t>float</a:t>
                      </a:r>
                      <a:endParaRPr sz="85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685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125844" y="490068"/>
            <a:ext cx="3060700" cy="314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5080" algn="r">
              <a:lnSpc>
                <a:spcPts val="1010"/>
              </a:lnSpc>
              <a:spcBef>
                <a:spcPts val="115"/>
              </a:spcBef>
            </a:pPr>
            <a:r>
              <a:rPr sz="900" b="1" dirty="0">
                <a:latin typeface="Times New Roman" panose="02020603050405020304"/>
                <a:cs typeface="Times New Roman" panose="02020603050405020304"/>
              </a:rPr>
              <a:t>float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dirty="0">
                <a:latin typeface="Times New Roman" panose="02020603050405020304"/>
                <a:cs typeface="Times New Roman" panose="02020603050405020304"/>
              </a:rPr>
              <a:t>a,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spc="-50" dirty="0">
                <a:latin typeface="Times New Roman" panose="02020603050405020304"/>
                <a:cs typeface="Times New Roman" panose="02020603050405020304"/>
              </a:rPr>
              <a:t>b</a:t>
            </a:r>
            <a:endParaRPr sz="9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250"/>
              </a:lnSpc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45764" y="2341463"/>
            <a:ext cx="211302" cy="173212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2281301" y="2624369"/>
            <a:ext cx="351790" cy="393700"/>
          </a:xfrm>
          <a:custGeom>
            <a:avLst/>
            <a:gdLst/>
            <a:ahLst/>
            <a:cxnLst/>
            <a:rect l="l" t="t" r="r" b="b"/>
            <a:pathLst>
              <a:path w="351789" h="393700">
                <a:moveTo>
                  <a:pt x="2164" y="332417"/>
                </a:moveTo>
                <a:lnTo>
                  <a:pt x="92" y="338426"/>
                </a:lnTo>
                <a:lnTo>
                  <a:pt x="0" y="338695"/>
                </a:lnTo>
                <a:lnTo>
                  <a:pt x="5928" y="340816"/>
                </a:lnTo>
                <a:lnTo>
                  <a:pt x="11967" y="344668"/>
                </a:lnTo>
                <a:lnTo>
                  <a:pt x="18281" y="348993"/>
                </a:lnTo>
                <a:lnTo>
                  <a:pt x="32624" y="358607"/>
                </a:lnTo>
                <a:lnTo>
                  <a:pt x="68100" y="380513"/>
                </a:lnTo>
                <a:lnTo>
                  <a:pt x="104304" y="392482"/>
                </a:lnTo>
                <a:lnTo>
                  <a:pt x="116063" y="393268"/>
                </a:lnTo>
                <a:lnTo>
                  <a:pt x="123606" y="392743"/>
                </a:lnTo>
                <a:lnTo>
                  <a:pt x="130088" y="391083"/>
                </a:lnTo>
                <a:lnTo>
                  <a:pt x="135844" y="388163"/>
                </a:lnTo>
                <a:lnTo>
                  <a:pt x="139342" y="385356"/>
                </a:lnTo>
                <a:lnTo>
                  <a:pt x="112073" y="385356"/>
                </a:lnTo>
                <a:lnTo>
                  <a:pt x="102565" y="384321"/>
                </a:lnTo>
                <a:lnTo>
                  <a:pt x="54149" y="363508"/>
                </a:lnTo>
                <a:lnTo>
                  <a:pt x="15869" y="338426"/>
                </a:lnTo>
                <a:lnTo>
                  <a:pt x="8698" y="334057"/>
                </a:lnTo>
                <a:lnTo>
                  <a:pt x="2164" y="332417"/>
                </a:lnTo>
                <a:close/>
              </a:path>
              <a:path w="351789" h="393700">
                <a:moveTo>
                  <a:pt x="347942" y="0"/>
                </a:moveTo>
                <a:lnTo>
                  <a:pt x="345614" y="0"/>
                </a:lnTo>
                <a:lnTo>
                  <a:pt x="342287" y="674"/>
                </a:lnTo>
                <a:lnTo>
                  <a:pt x="342487" y="674"/>
                </a:lnTo>
                <a:lnTo>
                  <a:pt x="340288" y="1550"/>
                </a:lnTo>
                <a:lnTo>
                  <a:pt x="300241" y="37722"/>
                </a:lnTo>
                <a:lnTo>
                  <a:pt x="263101" y="105175"/>
                </a:lnTo>
                <a:lnTo>
                  <a:pt x="238228" y="160100"/>
                </a:lnTo>
                <a:lnTo>
                  <a:pt x="206887" y="233632"/>
                </a:lnTo>
                <a:lnTo>
                  <a:pt x="183322" y="288277"/>
                </a:lnTo>
                <a:lnTo>
                  <a:pt x="163340" y="331176"/>
                </a:lnTo>
                <a:lnTo>
                  <a:pt x="136167" y="377589"/>
                </a:lnTo>
                <a:lnTo>
                  <a:pt x="125950" y="384321"/>
                </a:lnTo>
                <a:lnTo>
                  <a:pt x="125741" y="384321"/>
                </a:lnTo>
                <a:lnTo>
                  <a:pt x="119678" y="385356"/>
                </a:lnTo>
                <a:lnTo>
                  <a:pt x="139342" y="385356"/>
                </a:lnTo>
                <a:lnTo>
                  <a:pt x="141212" y="383856"/>
                </a:lnTo>
                <a:lnTo>
                  <a:pt x="153412" y="366990"/>
                </a:lnTo>
                <a:lnTo>
                  <a:pt x="170637" y="334399"/>
                </a:lnTo>
                <a:lnTo>
                  <a:pt x="193533" y="284755"/>
                </a:lnTo>
                <a:lnTo>
                  <a:pt x="244565" y="165796"/>
                </a:lnTo>
                <a:lnTo>
                  <a:pt x="264323" y="121683"/>
                </a:lnTo>
                <a:lnTo>
                  <a:pt x="280809" y="87031"/>
                </a:lnTo>
                <a:lnTo>
                  <a:pt x="305987" y="43812"/>
                </a:lnTo>
                <a:lnTo>
                  <a:pt x="339261" y="11201"/>
                </a:lnTo>
                <a:lnTo>
                  <a:pt x="351101" y="5700"/>
                </a:lnTo>
                <a:lnTo>
                  <a:pt x="351222" y="674"/>
                </a:lnTo>
                <a:lnTo>
                  <a:pt x="350618" y="157"/>
                </a:lnTo>
                <a:lnTo>
                  <a:pt x="3479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645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Inherited</a:t>
            </a:r>
            <a:r>
              <a:rPr sz="600" b="1" spc="3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sp>
        <p:nvSpPr>
          <p:cNvPr id="5" name="object 5"/>
          <p:cNvSpPr txBox="1"/>
          <p:nvPr/>
        </p:nvSpPr>
        <p:spPr>
          <a:xfrm>
            <a:off x="125844" y="613129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43" y="666572"/>
            <a:ext cx="4483735" cy="2596515"/>
            <a:chOff x="87743" y="666572"/>
            <a:chExt cx="4483735" cy="25965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11669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60877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48177"/>
              <a:ext cx="4381767" cy="114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66572"/>
              <a:ext cx="50800" cy="24943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43" y="855916"/>
              <a:ext cx="4432935" cy="2355850"/>
            </a:xfrm>
            <a:custGeom>
              <a:avLst/>
              <a:gdLst/>
              <a:ahLst/>
              <a:cxnLst/>
              <a:rect l="l" t="t" r="r" b="b"/>
              <a:pathLst>
                <a:path w="4432935" h="2355850">
                  <a:moveTo>
                    <a:pt x="4432567" y="0"/>
                  </a:moveTo>
                  <a:lnTo>
                    <a:pt x="0" y="0"/>
                  </a:lnTo>
                  <a:lnTo>
                    <a:pt x="0" y="2304961"/>
                  </a:lnTo>
                  <a:lnTo>
                    <a:pt x="4008" y="2324685"/>
                  </a:lnTo>
                  <a:lnTo>
                    <a:pt x="14922" y="2340838"/>
                  </a:lnTo>
                  <a:lnTo>
                    <a:pt x="31075" y="2351752"/>
                  </a:lnTo>
                  <a:lnTo>
                    <a:pt x="50800" y="2355761"/>
                  </a:lnTo>
                  <a:lnTo>
                    <a:pt x="4381767" y="2355761"/>
                  </a:lnTo>
                  <a:lnTo>
                    <a:pt x="4401492" y="2351752"/>
                  </a:lnTo>
                  <a:lnTo>
                    <a:pt x="4417644" y="2340838"/>
                  </a:lnTo>
                  <a:lnTo>
                    <a:pt x="4428558" y="2324685"/>
                  </a:lnTo>
                  <a:lnTo>
                    <a:pt x="4432567" y="23049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04672"/>
              <a:ext cx="0" cy="2475865"/>
            </a:xfrm>
            <a:custGeom>
              <a:avLst/>
              <a:gdLst/>
              <a:ahLst/>
              <a:cxnLst/>
              <a:rect l="l" t="t" r="r" b="b"/>
              <a:pathLst>
                <a:path h="2475865">
                  <a:moveTo>
                    <a:pt x="0" y="24752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919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792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665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959835" y="1000860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dcl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57275" y="1558811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list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38831" y="1277295"/>
            <a:ext cx="1539875" cy="1121410"/>
            <a:chOff x="1538831" y="1277295"/>
            <a:chExt cx="1539875" cy="1121410"/>
          </a:xfrm>
        </p:grpSpPr>
        <p:sp>
          <p:nvSpPr>
            <p:cNvPr id="19" name="object 19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278975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890073" y="2169157"/>
            <a:ext cx="9271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Courier New" panose="02070309020205020404"/>
                <a:cs typeface="Courier New" panose="02070309020205020404"/>
              </a:rPr>
              <a:t>,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15226" y="211676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60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id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2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375974" y="1835462"/>
            <a:ext cx="1120775" cy="283845"/>
            <a:chOff x="2375974" y="1835462"/>
            <a:chExt cx="1120775" cy="283845"/>
          </a:xfrm>
        </p:grpSpPr>
        <p:sp>
          <p:nvSpPr>
            <p:cNvPr id="30" name="object 30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75738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75738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2096998" y="2114438"/>
          <a:ext cx="638810" cy="836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765"/>
                <a:gridCol w="278765"/>
              </a:tblGrid>
              <a:tr h="278765">
                <a:tc grid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i="1" spc="-10" dirty="0">
                          <a:latin typeface="Arial" panose="020B0604020202020204"/>
                          <a:cs typeface="Arial" panose="020B0604020202020204"/>
                        </a:rPr>
                        <a:t>list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78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765">
                <a:tc gridSpan="2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b="1" spc="-10" dirty="0">
                          <a:latin typeface="Arial" panose="020B0604020202020204"/>
                          <a:cs typeface="Arial" panose="020B0604020202020204"/>
                        </a:rPr>
                        <a:t>id</a:t>
                      </a:r>
                      <a:r>
                        <a:rPr sz="975" spc="-15" baseline="-1700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1260071" y="1556486"/>
          <a:ext cx="638810" cy="1393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700"/>
                <a:gridCol w="139700"/>
                <a:gridCol w="279400"/>
              </a:tblGrid>
              <a:tr h="278765">
                <a:tc gridSpan="3"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i="1" spc="-10" dirty="0">
                          <a:latin typeface="Arial" panose="020B0604020202020204"/>
                          <a:cs typeface="Arial" panose="020B0604020202020204"/>
                        </a:rPr>
                        <a:t>type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2787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765">
                <a:tc gridSpan="3"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50" spc="-10" dirty="0">
                          <a:latin typeface="Courier New" panose="02070309020205020404"/>
                          <a:cs typeface="Courier New" panose="02070309020205020404"/>
                        </a:rPr>
                        <a:t>FLOAT</a:t>
                      </a:r>
                      <a:endParaRPr sz="85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685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FF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765">
                <a:tc gridSpan="3"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50" b="1" spc="-10" dirty="0">
                          <a:latin typeface="Courier New" panose="02070309020205020404"/>
                          <a:cs typeface="Courier New" panose="02070309020205020404"/>
                        </a:rPr>
                        <a:t>float</a:t>
                      </a:r>
                      <a:endParaRPr sz="85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685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36" name="object 36"/>
          <p:cNvSpPr/>
          <p:nvPr/>
        </p:nvSpPr>
        <p:spPr>
          <a:xfrm>
            <a:off x="1373986" y="2423636"/>
            <a:ext cx="55880" cy="83820"/>
          </a:xfrm>
          <a:custGeom>
            <a:avLst/>
            <a:gdLst/>
            <a:ahLst/>
            <a:cxnLst/>
            <a:rect l="l" t="t" r="r" b="b"/>
            <a:pathLst>
              <a:path w="55880" h="83819">
                <a:moveTo>
                  <a:pt x="27897" y="0"/>
                </a:moveTo>
                <a:lnTo>
                  <a:pt x="0" y="83692"/>
                </a:lnTo>
                <a:lnTo>
                  <a:pt x="27897" y="83692"/>
                </a:lnTo>
                <a:lnTo>
                  <a:pt x="27897" y="0"/>
                </a:lnTo>
                <a:close/>
              </a:path>
              <a:path w="55880" h="83819">
                <a:moveTo>
                  <a:pt x="27897" y="0"/>
                </a:moveTo>
                <a:lnTo>
                  <a:pt x="27897" y="83692"/>
                </a:lnTo>
                <a:lnTo>
                  <a:pt x="55795" y="83692"/>
                </a:lnTo>
                <a:lnTo>
                  <a:pt x="278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877728" y="2486260"/>
            <a:ext cx="3975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6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lexer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645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Inherited</a:t>
            </a:r>
            <a:r>
              <a:rPr sz="600" b="1" spc="3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sp>
        <p:nvSpPr>
          <p:cNvPr id="5" name="object 5"/>
          <p:cNvSpPr txBox="1"/>
          <p:nvPr/>
        </p:nvSpPr>
        <p:spPr>
          <a:xfrm>
            <a:off x="125844" y="613129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43" y="666572"/>
            <a:ext cx="4483735" cy="2596515"/>
            <a:chOff x="87743" y="666572"/>
            <a:chExt cx="4483735" cy="25965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11669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60877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48177"/>
              <a:ext cx="4381767" cy="114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66572"/>
              <a:ext cx="50800" cy="24943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43" y="855916"/>
              <a:ext cx="4432935" cy="2355850"/>
            </a:xfrm>
            <a:custGeom>
              <a:avLst/>
              <a:gdLst/>
              <a:ahLst/>
              <a:cxnLst/>
              <a:rect l="l" t="t" r="r" b="b"/>
              <a:pathLst>
                <a:path w="4432935" h="2355850">
                  <a:moveTo>
                    <a:pt x="4432567" y="0"/>
                  </a:moveTo>
                  <a:lnTo>
                    <a:pt x="0" y="0"/>
                  </a:lnTo>
                  <a:lnTo>
                    <a:pt x="0" y="2304961"/>
                  </a:lnTo>
                  <a:lnTo>
                    <a:pt x="4008" y="2324685"/>
                  </a:lnTo>
                  <a:lnTo>
                    <a:pt x="14922" y="2340838"/>
                  </a:lnTo>
                  <a:lnTo>
                    <a:pt x="31075" y="2351752"/>
                  </a:lnTo>
                  <a:lnTo>
                    <a:pt x="50800" y="2355761"/>
                  </a:lnTo>
                  <a:lnTo>
                    <a:pt x="4381767" y="2355761"/>
                  </a:lnTo>
                  <a:lnTo>
                    <a:pt x="4401492" y="2351752"/>
                  </a:lnTo>
                  <a:lnTo>
                    <a:pt x="4417644" y="2340838"/>
                  </a:lnTo>
                  <a:lnTo>
                    <a:pt x="4428558" y="2324685"/>
                  </a:lnTo>
                  <a:lnTo>
                    <a:pt x="4432567" y="23049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04672"/>
              <a:ext cx="0" cy="2475865"/>
            </a:xfrm>
            <a:custGeom>
              <a:avLst/>
              <a:gdLst/>
              <a:ahLst/>
              <a:cxnLst/>
              <a:rect l="l" t="t" r="r" b="b"/>
              <a:pathLst>
                <a:path h="2475865">
                  <a:moveTo>
                    <a:pt x="0" y="24752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919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792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665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959835" y="1000860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dcl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62396" y="1558811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type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62396" y="211676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540"/>
              </a:spcBef>
            </a:pPr>
            <a:r>
              <a:rPr sz="850" spc="-10" dirty="0">
                <a:latin typeface="Courier New" panose="02070309020205020404"/>
                <a:cs typeface="Courier New" panose="02070309020205020404"/>
              </a:rPr>
              <a:t>FLOAT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7275" y="1558811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list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38831" y="1277295"/>
            <a:ext cx="1539875" cy="1121410"/>
            <a:chOff x="1538831" y="1277295"/>
            <a:chExt cx="1539875" cy="1121410"/>
          </a:xfrm>
        </p:grpSpPr>
        <p:sp>
          <p:nvSpPr>
            <p:cNvPr id="21" name="object 21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4137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54137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278975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890073" y="2169157"/>
            <a:ext cx="9271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Courier New" panose="02070309020205020404"/>
                <a:cs typeface="Courier New" panose="02070309020205020404"/>
              </a:rPr>
              <a:t>,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373986" y="1865685"/>
            <a:ext cx="55880" cy="227965"/>
            <a:chOff x="1373986" y="1865685"/>
            <a:chExt cx="55880" cy="227965"/>
          </a:xfrm>
        </p:grpSpPr>
        <p:sp>
          <p:nvSpPr>
            <p:cNvPr id="33" name="object 33"/>
            <p:cNvSpPr/>
            <p:nvPr/>
          </p:nvSpPr>
          <p:spPr>
            <a:xfrm>
              <a:off x="1401883" y="1940078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401883" y="1940078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73986" y="1865685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807984" y="1928308"/>
            <a:ext cx="467359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synthesized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15226" y="211676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60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id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2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375759" y="1835247"/>
            <a:ext cx="1121410" cy="284480"/>
            <a:chOff x="2375759" y="1835247"/>
            <a:chExt cx="1121410" cy="284480"/>
          </a:xfrm>
        </p:grpSpPr>
        <p:sp>
          <p:nvSpPr>
            <p:cNvPr id="39" name="object 39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7573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7573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2096998" y="2114438"/>
          <a:ext cx="638810" cy="836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765"/>
                <a:gridCol w="278765"/>
              </a:tblGrid>
              <a:tr h="278765">
                <a:tc grid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i="1" spc="-10" dirty="0">
                          <a:latin typeface="Arial" panose="020B0604020202020204"/>
                          <a:cs typeface="Arial" panose="020B0604020202020204"/>
                        </a:rPr>
                        <a:t>list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78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765">
                <a:tc gridSpan="2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b="1" spc="-10" dirty="0">
                          <a:latin typeface="Arial" panose="020B0604020202020204"/>
                          <a:cs typeface="Arial" panose="020B0604020202020204"/>
                        </a:rPr>
                        <a:t>id</a:t>
                      </a:r>
                      <a:r>
                        <a:rPr sz="975" spc="-15" baseline="-1700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44" name="object 44"/>
          <p:cNvSpPr txBox="1"/>
          <p:nvPr/>
        </p:nvSpPr>
        <p:spPr>
          <a:xfrm>
            <a:off x="1262396" y="2674715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540"/>
              </a:spcBef>
            </a:pPr>
            <a:r>
              <a:rPr sz="850" b="1" spc="-10" dirty="0">
                <a:latin typeface="Courier New" panose="02070309020205020404"/>
                <a:cs typeface="Courier New" panose="02070309020205020404"/>
              </a:rPr>
              <a:t>float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373986" y="2395739"/>
            <a:ext cx="170180" cy="279400"/>
            <a:chOff x="1373986" y="2395739"/>
            <a:chExt cx="170180" cy="279400"/>
          </a:xfrm>
        </p:grpSpPr>
        <p:sp>
          <p:nvSpPr>
            <p:cNvPr id="46" name="object 46"/>
            <p:cNvSpPr/>
            <p:nvPr/>
          </p:nvSpPr>
          <p:spPr>
            <a:xfrm>
              <a:off x="1541371" y="239573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541371" y="239573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401883" y="249803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401883" y="249803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373986" y="2423636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877728" y="2486260"/>
            <a:ext cx="3975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6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lexer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645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Inherited</a:t>
            </a:r>
            <a:r>
              <a:rPr sz="600" b="1" spc="3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sp>
        <p:nvSpPr>
          <p:cNvPr id="5" name="object 5"/>
          <p:cNvSpPr txBox="1"/>
          <p:nvPr/>
        </p:nvSpPr>
        <p:spPr>
          <a:xfrm>
            <a:off x="125844" y="613129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43" y="666572"/>
            <a:ext cx="4483735" cy="2596515"/>
            <a:chOff x="87743" y="666572"/>
            <a:chExt cx="4483735" cy="25965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11669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60877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48177"/>
              <a:ext cx="4381767" cy="114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66572"/>
              <a:ext cx="50800" cy="24943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43" y="855916"/>
              <a:ext cx="4432935" cy="2355850"/>
            </a:xfrm>
            <a:custGeom>
              <a:avLst/>
              <a:gdLst/>
              <a:ahLst/>
              <a:cxnLst/>
              <a:rect l="l" t="t" r="r" b="b"/>
              <a:pathLst>
                <a:path w="4432935" h="2355850">
                  <a:moveTo>
                    <a:pt x="4432567" y="0"/>
                  </a:moveTo>
                  <a:lnTo>
                    <a:pt x="0" y="0"/>
                  </a:lnTo>
                  <a:lnTo>
                    <a:pt x="0" y="2304961"/>
                  </a:lnTo>
                  <a:lnTo>
                    <a:pt x="4008" y="2324685"/>
                  </a:lnTo>
                  <a:lnTo>
                    <a:pt x="14922" y="2340838"/>
                  </a:lnTo>
                  <a:lnTo>
                    <a:pt x="31075" y="2351752"/>
                  </a:lnTo>
                  <a:lnTo>
                    <a:pt x="50800" y="2355761"/>
                  </a:lnTo>
                  <a:lnTo>
                    <a:pt x="4381767" y="2355761"/>
                  </a:lnTo>
                  <a:lnTo>
                    <a:pt x="4401492" y="2351752"/>
                  </a:lnTo>
                  <a:lnTo>
                    <a:pt x="4417644" y="2340838"/>
                  </a:lnTo>
                  <a:lnTo>
                    <a:pt x="4428558" y="2324685"/>
                  </a:lnTo>
                  <a:lnTo>
                    <a:pt x="4432567" y="23049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04672"/>
              <a:ext cx="0" cy="2475865"/>
            </a:xfrm>
            <a:custGeom>
              <a:avLst/>
              <a:gdLst/>
              <a:ahLst/>
              <a:cxnLst/>
              <a:rect l="l" t="t" r="r" b="b"/>
              <a:pathLst>
                <a:path h="2475865">
                  <a:moveTo>
                    <a:pt x="0" y="24752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919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792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665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959835" y="1000860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dcl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59856" y="1556271"/>
            <a:ext cx="563245" cy="284480"/>
            <a:chOff x="1259856" y="1556271"/>
            <a:chExt cx="563245" cy="284480"/>
          </a:xfrm>
        </p:grpSpPr>
        <p:sp>
          <p:nvSpPr>
            <p:cNvPr id="18" name="object 18"/>
            <p:cNvSpPr/>
            <p:nvPr/>
          </p:nvSpPr>
          <p:spPr>
            <a:xfrm>
              <a:off x="1262396" y="1558811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62396" y="1558811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264720" y="1619575"/>
            <a:ext cx="55372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12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type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62396" y="211676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540"/>
              </a:spcBef>
            </a:pPr>
            <a:r>
              <a:rPr sz="850" spc="-10" dirty="0">
                <a:latin typeface="Courier New" panose="02070309020205020404"/>
                <a:cs typeface="Courier New" panose="02070309020205020404"/>
              </a:rPr>
              <a:t>FLOAT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57275" y="1558811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list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38831" y="1277295"/>
            <a:ext cx="1539875" cy="1121410"/>
            <a:chOff x="1538831" y="1277295"/>
            <a:chExt cx="1539875" cy="1121410"/>
          </a:xfrm>
        </p:grpSpPr>
        <p:sp>
          <p:nvSpPr>
            <p:cNvPr id="24" name="object 24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54137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54137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278975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2890073" y="2169157"/>
            <a:ext cx="9271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Courier New" panose="02070309020205020404"/>
                <a:cs typeface="Courier New" panose="02070309020205020404"/>
              </a:rPr>
              <a:t>,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373986" y="1865685"/>
            <a:ext cx="55880" cy="227965"/>
            <a:chOff x="1373986" y="1865685"/>
            <a:chExt cx="55880" cy="227965"/>
          </a:xfrm>
        </p:grpSpPr>
        <p:sp>
          <p:nvSpPr>
            <p:cNvPr id="36" name="object 36"/>
            <p:cNvSpPr/>
            <p:nvPr/>
          </p:nvSpPr>
          <p:spPr>
            <a:xfrm>
              <a:off x="1401883" y="1940078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401883" y="1940078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373986" y="1865685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807984" y="1928308"/>
            <a:ext cx="467359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synthesized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215226" y="211676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60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id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2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375759" y="1835247"/>
            <a:ext cx="1121410" cy="284480"/>
            <a:chOff x="2375759" y="1835247"/>
            <a:chExt cx="1121410" cy="284480"/>
          </a:xfrm>
        </p:grpSpPr>
        <p:sp>
          <p:nvSpPr>
            <p:cNvPr id="42" name="object 42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7573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7573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2096998" y="2114438"/>
          <a:ext cx="638810" cy="836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765"/>
                <a:gridCol w="278765"/>
              </a:tblGrid>
              <a:tr h="278765">
                <a:tc grid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i="1" spc="-10" dirty="0">
                          <a:latin typeface="Arial" panose="020B0604020202020204"/>
                          <a:cs typeface="Arial" panose="020B0604020202020204"/>
                        </a:rPr>
                        <a:t>list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78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765">
                <a:tc gridSpan="2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b="1" spc="-10" dirty="0">
                          <a:latin typeface="Arial" panose="020B0604020202020204"/>
                          <a:cs typeface="Arial" panose="020B0604020202020204"/>
                        </a:rPr>
                        <a:t>id</a:t>
                      </a:r>
                      <a:r>
                        <a:rPr sz="975" spc="-15" baseline="-1700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pSp>
        <p:nvGrpSpPr>
          <p:cNvPr id="47" name="object 47"/>
          <p:cNvGrpSpPr/>
          <p:nvPr/>
        </p:nvGrpSpPr>
        <p:grpSpPr>
          <a:xfrm>
            <a:off x="1843482" y="1670402"/>
            <a:ext cx="786130" cy="55880"/>
            <a:chOff x="1843482" y="1670402"/>
            <a:chExt cx="786130" cy="55880"/>
          </a:xfrm>
        </p:grpSpPr>
        <p:sp>
          <p:nvSpPr>
            <p:cNvPr id="48" name="object 48"/>
            <p:cNvSpPr/>
            <p:nvPr/>
          </p:nvSpPr>
          <p:spPr>
            <a:xfrm>
              <a:off x="1848245" y="1698299"/>
              <a:ext cx="706755" cy="0"/>
            </a:xfrm>
            <a:custGeom>
              <a:avLst/>
              <a:gdLst/>
              <a:ahLst/>
              <a:cxnLst/>
              <a:rect l="l" t="t" r="r" b="b"/>
              <a:pathLst>
                <a:path w="706755">
                  <a:moveTo>
                    <a:pt x="706738" y="0"/>
                  </a:moveTo>
                  <a:lnTo>
                    <a:pt x="0" y="0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848245" y="1698299"/>
              <a:ext cx="706755" cy="0"/>
            </a:xfrm>
            <a:custGeom>
              <a:avLst/>
              <a:gdLst/>
              <a:ahLst/>
              <a:cxnLst/>
              <a:rect l="l" t="t" r="r" b="b"/>
              <a:pathLst>
                <a:path w="706755">
                  <a:moveTo>
                    <a:pt x="0" y="0"/>
                  </a:moveTo>
                  <a:lnTo>
                    <a:pt x="706738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545684" y="1670402"/>
              <a:ext cx="83820" cy="55880"/>
            </a:xfrm>
            <a:custGeom>
              <a:avLst/>
              <a:gdLst/>
              <a:ahLst/>
              <a:cxnLst/>
              <a:rect l="l" t="t" r="r" b="b"/>
              <a:pathLst>
                <a:path w="83819" h="55880">
                  <a:moveTo>
                    <a:pt x="0" y="0"/>
                  </a:moveTo>
                  <a:lnTo>
                    <a:pt x="0" y="55795"/>
                  </a:lnTo>
                  <a:lnTo>
                    <a:pt x="83692" y="278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2065235" y="1537742"/>
            <a:ext cx="3467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inherited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262396" y="2674715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540"/>
              </a:spcBef>
            </a:pPr>
            <a:r>
              <a:rPr sz="850" b="1" spc="-10" dirty="0">
                <a:latin typeface="Courier New" panose="02070309020205020404"/>
                <a:cs typeface="Courier New" panose="02070309020205020404"/>
              </a:rPr>
              <a:t>float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235452" y="1450175"/>
            <a:ext cx="568325" cy="1224915"/>
            <a:chOff x="1235452" y="1450175"/>
            <a:chExt cx="568325" cy="1224915"/>
          </a:xfrm>
        </p:grpSpPr>
        <p:sp>
          <p:nvSpPr>
            <p:cNvPr id="54" name="object 54"/>
            <p:cNvSpPr/>
            <p:nvPr/>
          </p:nvSpPr>
          <p:spPr>
            <a:xfrm>
              <a:off x="1541371" y="239573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541371" y="239573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401884" y="249803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401884" y="249803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373986" y="2423636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235452" y="1450175"/>
              <a:ext cx="568325" cy="332740"/>
            </a:xfrm>
            <a:custGeom>
              <a:avLst/>
              <a:gdLst/>
              <a:ahLst/>
              <a:cxnLst/>
              <a:rect l="l" t="t" r="r" b="b"/>
              <a:pathLst>
                <a:path w="568325" h="332739">
                  <a:moveTo>
                    <a:pt x="277979" y="17812"/>
                  </a:moveTo>
                  <a:lnTo>
                    <a:pt x="239058" y="18501"/>
                  </a:lnTo>
                  <a:lnTo>
                    <a:pt x="184542" y="31154"/>
                  </a:lnTo>
                  <a:lnTo>
                    <a:pt x="121912" y="62674"/>
                  </a:lnTo>
                  <a:lnTo>
                    <a:pt x="71997" y="91992"/>
                  </a:lnTo>
                  <a:lnTo>
                    <a:pt x="26861" y="122510"/>
                  </a:lnTo>
                  <a:lnTo>
                    <a:pt x="404" y="155739"/>
                  </a:lnTo>
                  <a:lnTo>
                    <a:pt x="160" y="158291"/>
                  </a:lnTo>
                  <a:lnTo>
                    <a:pt x="51" y="159437"/>
                  </a:lnTo>
                  <a:lnTo>
                    <a:pt x="6623" y="211844"/>
                  </a:lnTo>
                  <a:lnTo>
                    <a:pt x="28449" y="255066"/>
                  </a:lnTo>
                  <a:lnTo>
                    <a:pt x="59354" y="291819"/>
                  </a:lnTo>
                  <a:lnTo>
                    <a:pt x="97234" y="315841"/>
                  </a:lnTo>
                  <a:lnTo>
                    <a:pt x="144038" y="327467"/>
                  </a:lnTo>
                  <a:lnTo>
                    <a:pt x="181960" y="331452"/>
                  </a:lnTo>
                  <a:lnTo>
                    <a:pt x="236430" y="332433"/>
                  </a:lnTo>
                  <a:lnTo>
                    <a:pt x="268096" y="332258"/>
                  </a:lnTo>
                  <a:lnTo>
                    <a:pt x="285763" y="331452"/>
                  </a:lnTo>
                  <a:lnTo>
                    <a:pt x="287437" y="331452"/>
                  </a:lnTo>
                  <a:lnTo>
                    <a:pt x="302070" y="329190"/>
                  </a:lnTo>
                  <a:lnTo>
                    <a:pt x="315398" y="325302"/>
                  </a:lnTo>
                  <a:lnTo>
                    <a:pt x="316656" y="324739"/>
                  </a:lnTo>
                  <a:lnTo>
                    <a:pt x="237524" y="324739"/>
                  </a:lnTo>
                  <a:lnTo>
                    <a:pt x="206985" y="324495"/>
                  </a:lnTo>
                  <a:lnTo>
                    <a:pt x="165404" y="322230"/>
                  </a:lnTo>
                  <a:lnTo>
                    <a:pt x="125149" y="316173"/>
                  </a:lnTo>
                  <a:lnTo>
                    <a:pt x="70416" y="290233"/>
                  </a:lnTo>
                  <a:lnTo>
                    <a:pt x="38235" y="255349"/>
                  </a:lnTo>
                  <a:lnTo>
                    <a:pt x="14968" y="210547"/>
                  </a:lnTo>
                  <a:lnTo>
                    <a:pt x="7916" y="168935"/>
                  </a:lnTo>
                  <a:lnTo>
                    <a:pt x="8303" y="160850"/>
                  </a:lnTo>
                  <a:lnTo>
                    <a:pt x="8370" y="159437"/>
                  </a:lnTo>
                  <a:lnTo>
                    <a:pt x="37056" y="125440"/>
                  </a:lnTo>
                  <a:lnTo>
                    <a:pt x="97018" y="86859"/>
                  </a:lnTo>
                  <a:lnTo>
                    <a:pt x="133631" y="66229"/>
                  </a:lnTo>
                  <a:lnTo>
                    <a:pt x="170388" y="47266"/>
                  </a:lnTo>
                  <a:lnTo>
                    <a:pt x="221476" y="29453"/>
                  </a:lnTo>
                  <a:lnTo>
                    <a:pt x="260639" y="26605"/>
                  </a:lnTo>
                  <a:lnTo>
                    <a:pt x="379569" y="26605"/>
                  </a:lnTo>
                  <a:lnTo>
                    <a:pt x="377869" y="25711"/>
                  </a:lnTo>
                  <a:lnTo>
                    <a:pt x="376686" y="24445"/>
                  </a:lnTo>
                  <a:lnTo>
                    <a:pt x="367091" y="24445"/>
                  </a:lnTo>
                  <a:lnTo>
                    <a:pt x="355217" y="22424"/>
                  </a:lnTo>
                  <a:lnTo>
                    <a:pt x="340181" y="20258"/>
                  </a:lnTo>
                  <a:lnTo>
                    <a:pt x="323984" y="18868"/>
                  </a:lnTo>
                  <a:lnTo>
                    <a:pt x="304095" y="18103"/>
                  </a:lnTo>
                  <a:lnTo>
                    <a:pt x="277979" y="17812"/>
                  </a:lnTo>
                  <a:close/>
                </a:path>
                <a:path w="568325" h="332739">
                  <a:moveTo>
                    <a:pt x="379569" y="26605"/>
                  </a:moveTo>
                  <a:lnTo>
                    <a:pt x="283819" y="26605"/>
                  </a:lnTo>
                  <a:lnTo>
                    <a:pt x="305069" y="27101"/>
                  </a:lnTo>
                  <a:lnTo>
                    <a:pt x="323933" y="27990"/>
                  </a:lnTo>
                  <a:lnTo>
                    <a:pt x="365950" y="33388"/>
                  </a:lnTo>
                  <a:lnTo>
                    <a:pt x="401120" y="63064"/>
                  </a:lnTo>
                  <a:lnTo>
                    <a:pt x="418995" y="102976"/>
                  </a:lnTo>
                  <a:lnTo>
                    <a:pt x="419856" y="114341"/>
                  </a:lnTo>
                  <a:lnTo>
                    <a:pt x="419809" y="129335"/>
                  </a:lnTo>
                  <a:lnTo>
                    <a:pt x="404562" y="199162"/>
                  </a:lnTo>
                  <a:lnTo>
                    <a:pt x="389258" y="235536"/>
                  </a:lnTo>
                  <a:lnTo>
                    <a:pt x="356680" y="290233"/>
                  </a:lnTo>
                  <a:lnTo>
                    <a:pt x="313103" y="318042"/>
                  </a:lnTo>
                  <a:lnTo>
                    <a:pt x="277069" y="324495"/>
                  </a:lnTo>
                  <a:lnTo>
                    <a:pt x="275462" y="324495"/>
                  </a:lnTo>
                  <a:lnTo>
                    <a:pt x="260410" y="324739"/>
                  </a:lnTo>
                  <a:lnTo>
                    <a:pt x="316656" y="324739"/>
                  </a:lnTo>
                  <a:lnTo>
                    <a:pt x="338335" y="315040"/>
                  </a:lnTo>
                  <a:lnTo>
                    <a:pt x="374524" y="278247"/>
                  </a:lnTo>
                  <a:lnTo>
                    <a:pt x="402142" y="224260"/>
                  </a:lnTo>
                  <a:lnTo>
                    <a:pt x="419195" y="177785"/>
                  </a:lnTo>
                  <a:lnTo>
                    <a:pt x="425933" y="136947"/>
                  </a:lnTo>
                  <a:lnTo>
                    <a:pt x="426058" y="132143"/>
                  </a:lnTo>
                  <a:lnTo>
                    <a:pt x="426178" y="127553"/>
                  </a:lnTo>
                  <a:lnTo>
                    <a:pt x="426265" y="122510"/>
                  </a:lnTo>
                  <a:lnTo>
                    <a:pt x="425885" y="109285"/>
                  </a:lnTo>
                  <a:lnTo>
                    <a:pt x="425826" y="107248"/>
                  </a:lnTo>
                  <a:lnTo>
                    <a:pt x="414341" y="70866"/>
                  </a:lnTo>
                  <a:lnTo>
                    <a:pt x="395088" y="44421"/>
                  </a:lnTo>
                  <a:lnTo>
                    <a:pt x="393038" y="41563"/>
                  </a:lnTo>
                  <a:lnTo>
                    <a:pt x="393468" y="41132"/>
                  </a:lnTo>
                  <a:lnTo>
                    <a:pt x="418075" y="41132"/>
                  </a:lnTo>
                  <a:lnTo>
                    <a:pt x="415841" y="40175"/>
                  </a:lnTo>
                  <a:lnTo>
                    <a:pt x="398158" y="33184"/>
                  </a:lnTo>
                  <a:lnTo>
                    <a:pt x="385082" y="28666"/>
                  </a:lnTo>
                  <a:lnTo>
                    <a:pt x="381614" y="27679"/>
                  </a:lnTo>
                  <a:lnTo>
                    <a:pt x="379569" y="26605"/>
                  </a:lnTo>
                  <a:close/>
                </a:path>
                <a:path w="568325" h="332739">
                  <a:moveTo>
                    <a:pt x="418075" y="41132"/>
                  </a:moveTo>
                  <a:lnTo>
                    <a:pt x="393468" y="41132"/>
                  </a:lnTo>
                  <a:lnTo>
                    <a:pt x="402444" y="44421"/>
                  </a:lnTo>
                  <a:lnTo>
                    <a:pt x="413189" y="48652"/>
                  </a:lnTo>
                  <a:lnTo>
                    <a:pt x="448966" y="66229"/>
                  </a:lnTo>
                  <a:lnTo>
                    <a:pt x="496823" y="98243"/>
                  </a:lnTo>
                  <a:lnTo>
                    <a:pt x="535902" y="129335"/>
                  </a:lnTo>
                  <a:lnTo>
                    <a:pt x="561170" y="158001"/>
                  </a:lnTo>
                  <a:lnTo>
                    <a:pt x="561170" y="159437"/>
                  </a:lnTo>
                  <a:lnTo>
                    <a:pt x="561486" y="159437"/>
                  </a:lnTo>
                  <a:lnTo>
                    <a:pt x="564163" y="160304"/>
                  </a:lnTo>
                  <a:lnTo>
                    <a:pt x="566049" y="159581"/>
                  </a:lnTo>
                  <a:lnTo>
                    <a:pt x="568063" y="157037"/>
                  </a:lnTo>
                  <a:lnTo>
                    <a:pt x="566475" y="152294"/>
                  </a:lnTo>
                  <a:lnTo>
                    <a:pt x="566363" y="151959"/>
                  </a:lnTo>
                  <a:lnTo>
                    <a:pt x="532063" y="114784"/>
                  </a:lnTo>
                  <a:lnTo>
                    <a:pt x="474074" y="71583"/>
                  </a:lnTo>
                  <a:lnTo>
                    <a:pt x="433056" y="47550"/>
                  </a:lnTo>
                  <a:lnTo>
                    <a:pt x="418075" y="41132"/>
                  </a:lnTo>
                  <a:close/>
                </a:path>
                <a:path w="568325" h="332739">
                  <a:moveTo>
                    <a:pt x="344579" y="0"/>
                  </a:moveTo>
                  <a:lnTo>
                    <a:pt x="341224" y="3354"/>
                  </a:lnTo>
                  <a:lnTo>
                    <a:pt x="343132" y="6055"/>
                  </a:lnTo>
                  <a:lnTo>
                    <a:pt x="353327" y="12758"/>
                  </a:lnTo>
                  <a:lnTo>
                    <a:pt x="358862" y="16991"/>
                  </a:lnTo>
                  <a:lnTo>
                    <a:pt x="367091" y="24445"/>
                  </a:lnTo>
                  <a:lnTo>
                    <a:pt x="376686" y="24445"/>
                  </a:lnTo>
                  <a:lnTo>
                    <a:pt x="346898" y="623"/>
                  </a:lnTo>
                  <a:lnTo>
                    <a:pt x="3445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877728" y="2486260"/>
            <a:ext cx="3975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6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lexer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645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Inherited</a:t>
            </a:r>
            <a:r>
              <a:rPr sz="600" b="1" spc="3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sp>
        <p:nvSpPr>
          <p:cNvPr id="5" name="object 5"/>
          <p:cNvSpPr txBox="1"/>
          <p:nvPr/>
        </p:nvSpPr>
        <p:spPr>
          <a:xfrm>
            <a:off x="125844" y="613129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43" y="666572"/>
            <a:ext cx="4483735" cy="2596515"/>
            <a:chOff x="87743" y="666572"/>
            <a:chExt cx="4483735" cy="25965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11669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60877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48177"/>
              <a:ext cx="4381767" cy="114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66572"/>
              <a:ext cx="50800" cy="24943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43" y="855916"/>
              <a:ext cx="4432935" cy="2355850"/>
            </a:xfrm>
            <a:custGeom>
              <a:avLst/>
              <a:gdLst/>
              <a:ahLst/>
              <a:cxnLst/>
              <a:rect l="l" t="t" r="r" b="b"/>
              <a:pathLst>
                <a:path w="4432935" h="2355850">
                  <a:moveTo>
                    <a:pt x="4432567" y="0"/>
                  </a:moveTo>
                  <a:lnTo>
                    <a:pt x="0" y="0"/>
                  </a:lnTo>
                  <a:lnTo>
                    <a:pt x="0" y="2304961"/>
                  </a:lnTo>
                  <a:lnTo>
                    <a:pt x="4008" y="2324685"/>
                  </a:lnTo>
                  <a:lnTo>
                    <a:pt x="14922" y="2340838"/>
                  </a:lnTo>
                  <a:lnTo>
                    <a:pt x="31075" y="2351752"/>
                  </a:lnTo>
                  <a:lnTo>
                    <a:pt x="50800" y="2355761"/>
                  </a:lnTo>
                  <a:lnTo>
                    <a:pt x="4381767" y="2355761"/>
                  </a:lnTo>
                  <a:lnTo>
                    <a:pt x="4401492" y="2351752"/>
                  </a:lnTo>
                  <a:lnTo>
                    <a:pt x="4417644" y="2340838"/>
                  </a:lnTo>
                  <a:lnTo>
                    <a:pt x="4428558" y="2324685"/>
                  </a:lnTo>
                  <a:lnTo>
                    <a:pt x="4432567" y="23049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04672"/>
              <a:ext cx="0" cy="2475865"/>
            </a:xfrm>
            <a:custGeom>
              <a:avLst/>
              <a:gdLst/>
              <a:ahLst/>
              <a:cxnLst/>
              <a:rect l="l" t="t" r="r" b="b"/>
              <a:pathLst>
                <a:path h="2475865">
                  <a:moveTo>
                    <a:pt x="0" y="24752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919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792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665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959835" y="1000860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dcl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62396" y="1558811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type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654735" y="1556271"/>
            <a:ext cx="563245" cy="284480"/>
            <a:chOff x="2654735" y="1556271"/>
            <a:chExt cx="563245" cy="284480"/>
          </a:xfrm>
        </p:grpSpPr>
        <p:sp>
          <p:nvSpPr>
            <p:cNvPr id="19" name="object 19"/>
            <p:cNvSpPr/>
            <p:nvPr/>
          </p:nvSpPr>
          <p:spPr>
            <a:xfrm>
              <a:off x="2657275" y="1558811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657275" y="1558811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262396" y="211676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540"/>
              </a:spcBef>
            </a:pPr>
            <a:r>
              <a:rPr sz="850" spc="-10" dirty="0">
                <a:latin typeface="Courier New" panose="02070309020205020404"/>
                <a:cs typeface="Courier New" panose="02070309020205020404"/>
              </a:rPr>
              <a:t>FLOAT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59600" y="1619575"/>
            <a:ext cx="55372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12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list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38831" y="1277295"/>
            <a:ext cx="1539875" cy="1121410"/>
            <a:chOff x="1538831" y="1277295"/>
            <a:chExt cx="1539875" cy="1121410"/>
          </a:xfrm>
        </p:grpSpPr>
        <p:sp>
          <p:nvSpPr>
            <p:cNvPr id="24" name="object 24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54137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54137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278975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2890073" y="2169157"/>
            <a:ext cx="9271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Courier New" panose="02070309020205020404"/>
                <a:cs typeface="Courier New" panose="02070309020205020404"/>
              </a:rPr>
              <a:t>,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373986" y="1865685"/>
            <a:ext cx="2399665" cy="530225"/>
            <a:chOff x="1373986" y="1865685"/>
            <a:chExt cx="2399665" cy="530225"/>
          </a:xfrm>
        </p:grpSpPr>
        <p:sp>
          <p:nvSpPr>
            <p:cNvPr id="36" name="object 36"/>
            <p:cNvSpPr/>
            <p:nvPr/>
          </p:nvSpPr>
          <p:spPr>
            <a:xfrm>
              <a:off x="1401883" y="1940078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401883" y="1940078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373986" y="1865685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215226" y="2116763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807984" y="1928308"/>
            <a:ext cx="467359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synthesized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15226" y="2116763"/>
            <a:ext cx="558165" cy="279400"/>
          </a:xfrm>
          <a:prstGeom prst="rect">
            <a:avLst/>
          </a:prstGeom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60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id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2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266709" y="1833025"/>
            <a:ext cx="1339215" cy="286385"/>
            <a:chOff x="2266709" y="1833025"/>
            <a:chExt cx="1339215" cy="286385"/>
          </a:xfrm>
        </p:grpSpPr>
        <p:sp>
          <p:nvSpPr>
            <p:cNvPr id="43" name="object 43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75738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75738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328604" y="1837787"/>
              <a:ext cx="273050" cy="182245"/>
            </a:xfrm>
            <a:custGeom>
              <a:avLst/>
              <a:gdLst/>
              <a:ahLst/>
              <a:cxnLst/>
              <a:rect l="l" t="t" r="r" b="b"/>
              <a:pathLst>
                <a:path w="273050" h="182244">
                  <a:moveTo>
                    <a:pt x="272875" y="0"/>
                  </a:moveTo>
                  <a:lnTo>
                    <a:pt x="0" y="181910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328604" y="1837787"/>
              <a:ext cx="273050" cy="182245"/>
            </a:xfrm>
            <a:custGeom>
              <a:avLst/>
              <a:gdLst/>
              <a:ahLst/>
              <a:cxnLst/>
              <a:rect l="l" t="t" r="r" b="b"/>
              <a:pathLst>
                <a:path w="273050" h="182244">
                  <a:moveTo>
                    <a:pt x="0" y="181910"/>
                  </a:moveTo>
                  <a:lnTo>
                    <a:pt x="272875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6709" y="1991335"/>
              <a:ext cx="85115" cy="696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271022" y="1837787"/>
              <a:ext cx="273050" cy="182245"/>
            </a:xfrm>
            <a:custGeom>
              <a:avLst/>
              <a:gdLst/>
              <a:ahLst/>
              <a:cxnLst/>
              <a:rect l="l" t="t" r="r" b="b"/>
              <a:pathLst>
                <a:path w="273050" h="182244">
                  <a:moveTo>
                    <a:pt x="0" y="0"/>
                  </a:moveTo>
                  <a:lnTo>
                    <a:pt x="272875" y="181910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271022" y="1837787"/>
              <a:ext cx="273050" cy="182245"/>
            </a:xfrm>
            <a:custGeom>
              <a:avLst/>
              <a:gdLst/>
              <a:ahLst/>
              <a:cxnLst/>
              <a:rect l="l" t="t" r="r" b="b"/>
              <a:pathLst>
                <a:path w="273050" h="182244">
                  <a:moveTo>
                    <a:pt x="272875" y="181910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0677" y="1991335"/>
              <a:ext cx="85115" cy="69632"/>
            </a:xfrm>
            <a:prstGeom prst="rect">
              <a:avLst/>
            </a:prstGeom>
          </p:spPr>
        </p:pic>
      </p:grp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2096998" y="2114438"/>
          <a:ext cx="638810" cy="836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765"/>
                <a:gridCol w="278765"/>
              </a:tblGrid>
              <a:tr h="278765">
                <a:tc grid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i="1" spc="-10" dirty="0">
                          <a:latin typeface="Arial" panose="020B0604020202020204"/>
                          <a:cs typeface="Arial" panose="020B0604020202020204"/>
                        </a:rPr>
                        <a:t>list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78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765">
                <a:tc gridSpan="2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b="1" spc="-10" dirty="0">
                          <a:latin typeface="Arial" panose="020B0604020202020204"/>
                          <a:cs typeface="Arial" panose="020B0604020202020204"/>
                        </a:rPr>
                        <a:t>id</a:t>
                      </a:r>
                      <a:r>
                        <a:rPr sz="975" spc="-15" baseline="-1700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pSp>
        <p:nvGrpSpPr>
          <p:cNvPr id="54" name="object 54"/>
          <p:cNvGrpSpPr/>
          <p:nvPr/>
        </p:nvGrpSpPr>
        <p:grpSpPr>
          <a:xfrm>
            <a:off x="1843482" y="1670402"/>
            <a:ext cx="786130" cy="55880"/>
            <a:chOff x="1843482" y="1670402"/>
            <a:chExt cx="786130" cy="55880"/>
          </a:xfrm>
        </p:grpSpPr>
        <p:sp>
          <p:nvSpPr>
            <p:cNvPr id="55" name="object 55"/>
            <p:cNvSpPr/>
            <p:nvPr/>
          </p:nvSpPr>
          <p:spPr>
            <a:xfrm>
              <a:off x="1848245" y="1698299"/>
              <a:ext cx="706755" cy="0"/>
            </a:xfrm>
            <a:custGeom>
              <a:avLst/>
              <a:gdLst/>
              <a:ahLst/>
              <a:cxnLst/>
              <a:rect l="l" t="t" r="r" b="b"/>
              <a:pathLst>
                <a:path w="706755">
                  <a:moveTo>
                    <a:pt x="706738" y="0"/>
                  </a:moveTo>
                  <a:lnTo>
                    <a:pt x="0" y="0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848245" y="1698299"/>
              <a:ext cx="706755" cy="0"/>
            </a:xfrm>
            <a:custGeom>
              <a:avLst/>
              <a:gdLst/>
              <a:ahLst/>
              <a:cxnLst/>
              <a:rect l="l" t="t" r="r" b="b"/>
              <a:pathLst>
                <a:path w="706755">
                  <a:moveTo>
                    <a:pt x="0" y="0"/>
                  </a:moveTo>
                  <a:lnTo>
                    <a:pt x="706738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545684" y="1670402"/>
              <a:ext cx="83820" cy="55880"/>
            </a:xfrm>
            <a:custGeom>
              <a:avLst/>
              <a:gdLst/>
              <a:ahLst/>
              <a:cxnLst/>
              <a:rect l="l" t="t" r="r" b="b"/>
              <a:pathLst>
                <a:path w="83819" h="55880">
                  <a:moveTo>
                    <a:pt x="0" y="0"/>
                  </a:moveTo>
                  <a:lnTo>
                    <a:pt x="0" y="55795"/>
                  </a:lnTo>
                  <a:lnTo>
                    <a:pt x="83692" y="278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065235" y="1537742"/>
            <a:ext cx="3467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inherited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044777" y="1816718"/>
            <a:ext cx="3467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inherited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481502" y="1816718"/>
            <a:ext cx="3467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inherited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262396" y="2674715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540"/>
              </a:spcBef>
            </a:pPr>
            <a:r>
              <a:rPr sz="850" b="1" spc="-10" dirty="0">
                <a:latin typeface="Courier New" panose="02070309020205020404"/>
                <a:cs typeface="Courier New" panose="02070309020205020404"/>
              </a:rPr>
              <a:t>float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373986" y="1449031"/>
            <a:ext cx="2147570" cy="1226185"/>
            <a:chOff x="1373986" y="1449031"/>
            <a:chExt cx="2147570" cy="1226185"/>
          </a:xfrm>
        </p:grpSpPr>
        <p:sp>
          <p:nvSpPr>
            <p:cNvPr id="63" name="object 63"/>
            <p:cNvSpPr/>
            <p:nvPr/>
          </p:nvSpPr>
          <p:spPr>
            <a:xfrm>
              <a:off x="1541371" y="239573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541371" y="239573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401883" y="249803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401883" y="249803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373986" y="2423636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680385" y="1449044"/>
              <a:ext cx="841375" cy="972819"/>
            </a:xfrm>
            <a:custGeom>
              <a:avLst/>
              <a:gdLst/>
              <a:ahLst/>
              <a:cxnLst/>
              <a:rect l="l" t="t" r="r" b="b"/>
              <a:pathLst>
                <a:path w="841375" h="972819">
                  <a:moveTo>
                    <a:pt x="362331" y="186550"/>
                  </a:moveTo>
                  <a:lnTo>
                    <a:pt x="358228" y="134785"/>
                  </a:lnTo>
                  <a:lnTo>
                    <a:pt x="339229" y="93611"/>
                  </a:lnTo>
                  <a:lnTo>
                    <a:pt x="301104" y="51054"/>
                  </a:lnTo>
                  <a:lnTo>
                    <a:pt x="252818" y="18923"/>
                  </a:lnTo>
                  <a:lnTo>
                    <a:pt x="202412" y="152"/>
                  </a:lnTo>
                  <a:lnTo>
                    <a:pt x="200736" y="0"/>
                  </a:lnTo>
                  <a:lnTo>
                    <a:pt x="199034" y="1257"/>
                  </a:lnTo>
                  <a:lnTo>
                    <a:pt x="197243" y="2590"/>
                  </a:lnTo>
                  <a:lnTo>
                    <a:pt x="197218" y="2895"/>
                  </a:lnTo>
                  <a:lnTo>
                    <a:pt x="199694" y="5410"/>
                  </a:lnTo>
                  <a:lnTo>
                    <a:pt x="204863" y="7366"/>
                  </a:lnTo>
                  <a:lnTo>
                    <a:pt x="210261" y="8813"/>
                  </a:lnTo>
                  <a:lnTo>
                    <a:pt x="237617" y="18605"/>
                  </a:lnTo>
                  <a:lnTo>
                    <a:pt x="290817" y="50723"/>
                  </a:lnTo>
                  <a:lnTo>
                    <a:pt x="327647" y="88252"/>
                  </a:lnTo>
                  <a:lnTo>
                    <a:pt x="348145" y="123825"/>
                  </a:lnTo>
                  <a:lnTo>
                    <a:pt x="355777" y="167576"/>
                  </a:lnTo>
                  <a:lnTo>
                    <a:pt x="355879" y="183908"/>
                  </a:lnTo>
                  <a:lnTo>
                    <a:pt x="355168" y="199339"/>
                  </a:lnTo>
                  <a:lnTo>
                    <a:pt x="347129" y="243700"/>
                  </a:lnTo>
                  <a:lnTo>
                    <a:pt x="324726" y="283959"/>
                  </a:lnTo>
                  <a:lnTo>
                    <a:pt x="289052" y="313728"/>
                  </a:lnTo>
                  <a:lnTo>
                    <a:pt x="255752" y="333527"/>
                  </a:lnTo>
                  <a:lnTo>
                    <a:pt x="201510" y="355993"/>
                  </a:lnTo>
                  <a:lnTo>
                    <a:pt x="149491" y="368147"/>
                  </a:lnTo>
                  <a:lnTo>
                    <a:pt x="119227" y="369379"/>
                  </a:lnTo>
                  <a:lnTo>
                    <a:pt x="100698" y="369062"/>
                  </a:lnTo>
                  <a:lnTo>
                    <a:pt x="61112" y="364807"/>
                  </a:lnTo>
                  <a:lnTo>
                    <a:pt x="20967" y="340715"/>
                  </a:lnTo>
                  <a:lnTo>
                    <a:pt x="7734" y="285559"/>
                  </a:lnTo>
                  <a:lnTo>
                    <a:pt x="8318" y="254330"/>
                  </a:lnTo>
                  <a:lnTo>
                    <a:pt x="13360" y="210019"/>
                  </a:lnTo>
                  <a:lnTo>
                    <a:pt x="32359" y="163957"/>
                  </a:lnTo>
                  <a:lnTo>
                    <a:pt x="68033" y="128054"/>
                  </a:lnTo>
                  <a:lnTo>
                    <a:pt x="109613" y="102450"/>
                  </a:lnTo>
                  <a:lnTo>
                    <a:pt x="152869" y="83172"/>
                  </a:lnTo>
                  <a:lnTo>
                    <a:pt x="203949" y="65036"/>
                  </a:lnTo>
                  <a:lnTo>
                    <a:pt x="267081" y="59651"/>
                  </a:lnTo>
                  <a:lnTo>
                    <a:pt x="275818" y="59207"/>
                  </a:lnTo>
                  <a:lnTo>
                    <a:pt x="250355" y="51460"/>
                  </a:lnTo>
                  <a:lnTo>
                    <a:pt x="228917" y="52006"/>
                  </a:lnTo>
                  <a:lnTo>
                    <a:pt x="189585" y="60198"/>
                  </a:lnTo>
                  <a:lnTo>
                    <a:pt x="128574" y="83527"/>
                  </a:lnTo>
                  <a:lnTo>
                    <a:pt x="78384" y="110147"/>
                  </a:lnTo>
                  <a:lnTo>
                    <a:pt x="44145" y="136563"/>
                  </a:lnTo>
                  <a:lnTo>
                    <a:pt x="15773" y="175717"/>
                  </a:lnTo>
                  <a:lnTo>
                    <a:pt x="863" y="239268"/>
                  </a:lnTo>
                  <a:lnTo>
                    <a:pt x="0" y="283311"/>
                  </a:lnTo>
                  <a:lnTo>
                    <a:pt x="622" y="300380"/>
                  </a:lnTo>
                  <a:lnTo>
                    <a:pt x="12865" y="342684"/>
                  </a:lnTo>
                  <a:lnTo>
                    <a:pt x="60566" y="372325"/>
                  </a:lnTo>
                  <a:lnTo>
                    <a:pt x="131737" y="376555"/>
                  </a:lnTo>
                  <a:lnTo>
                    <a:pt x="166979" y="372795"/>
                  </a:lnTo>
                  <a:lnTo>
                    <a:pt x="221551" y="356374"/>
                  </a:lnTo>
                  <a:lnTo>
                    <a:pt x="275336" y="331038"/>
                  </a:lnTo>
                  <a:lnTo>
                    <a:pt x="316636" y="301167"/>
                  </a:lnTo>
                  <a:lnTo>
                    <a:pt x="341553" y="272313"/>
                  </a:lnTo>
                  <a:lnTo>
                    <a:pt x="359270" y="220560"/>
                  </a:lnTo>
                  <a:lnTo>
                    <a:pt x="362331" y="186550"/>
                  </a:lnTo>
                  <a:close/>
                </a:path>
                <a:path w="841375" h="972819">
                  <a:moveTo>
                    <a:pt x="841057" y="823455"/>
                  </a:moveTo>
                  <a:lnTo>
                    <a:pt x="839927" y="763358"/>
                  </a:lnTo>
                  <a:lnTo>
                    <a:pt x="821550" y="719124"/>
                  </a:lnTo>
                  <a:lnTo>
                    <a:pt x="788060" y="695071"/>
                  </a:lnTo>
                  <a:lnTo>
                    <a:pt x="751776" y="689102"/>
                  </a:lnTo>
                  <a:lnTo>
                    <a:pt x="747572" y="689622"/>
                  </a:lnTo>
                  <a:lnTo>
                    <a:pt x="747572" y="694423"/>
                  </a:lnTo>
                  <a:lnTo>
                    <a:pt x="748957" y="694728"/>
                  </a:lnTo>
                  <a:lnTo>
                    <a:pt x="759879" y="695375"/>
                  </a:lnTo>
                  <a:lnTo>
                    <a:pt x="770204" y="696290"/>
                  </a:lnTo>
                  <a:lnTo>
                    <a:pt x="808736" y="713282"/>
                  </a:lnTo>
                  <a:lnTo>
                    <a:pt x="831583" y="749223"/>
                  </a:lnTo>
                  <a:lnTo>
                    <a:pt x="835533" y="792543"/>
                  </a:lnTo>
                  <a:lnTo>
                    <a:pt x="835418" y="859536"/>
                  </a:lnTo>
                  <a:lnTo>
                    <a:pt x="833018" y="898626"/>
                  </a:lnTo>
                  <a:lnTo>
                    <a:pt x="817181" y="936688"/>
                  </a:lnTo>
                  <a:lnTo>
                    <a:pt x="769810" y="958659"/>
                  </a:lnTo>
                  <a:lnTo>
                    <a:pt x="731304" y="965212"/>
                  </a:lnTo>
                  <a:lnTo>
                    <a:pt x="688619" y="966825"/>
                  </a:lnTo>
                  <a:lnTo>
                    <a:pt x="669175" y="966228"/>
                  </a:lnTo>
                  <a:lnTo>
                    <a:pt x="623189" y="957948"/>
                  </a:lnTo>
                  <a:lnTo>
                    <a:pt x="581063" y="920064"/>
                  </a:lnTo>
                  <a:lnTo>
                    <a:pt x="562622" y="884859"/>
                  </a:lnTo>
                  <a:lnTo>
                    <a:pt x="550062" y="848029"/>
                  </a:lnTo>
                  <a:lnTo>
                    <a:pt x="547839" y="810361"/>
                  </a:lnTo>
                  <a:lnTo>
                    <a:pt x="548398" y="788238"/>
                  </a:lnTo>
                  <a:lnTo>
                    <a:pt x="562597" y="743407"/>
                  </a:lnTo>
                  <a:lnTo>
                    <a:pt x="590397" y="714375"/>
                  </a:lnTo>
                  <a:lnTo>
                    <a:pt x="632688" y="682129"/>
                  </a:lnTo>
                  <a:lnTo>
                    <a:pt x="675551" y="659091"/>
                  </a:lnTo>
                  <a:lnTo>
                    <a:pt x="726592" y="644499"/>
                  </a:lnTo>
                  <a:lnTo>
                    <a:pt x="770826" y="643280"/>
                  </a:lnTo>
                  <a:lnTo>
                    <a:pt x="780770" y="642835"/>
                  </a:lnTo>
                  <a:lnTo>
                    <a:pt x="742226" y="638543"/>
                  </a:lnTo>
                  <a:lnTo>
                    <a:pt x="722109" y="638962"/>
                  </a:lnTo>
                  <a:lnTo>
                    <a:pt x="670788" y="654824"/>
                  </a:lnTo>
                  <a:lnTo>
                    <a:pt x="625779" y="680186"/>
                  </a:lnTo>
                  <a:lnTo>
                    <a:pt x="575767" y="720217"/>
                  </a:lnTo>
                  <a:lnTo>
                    <a:pt x="550760" y="753033"/>
                  </a:lnTo>
                  <a:lnTo>
                    <a:pt x="542620" y="792048"/>
                  </a:lnTo>
                  <a:lnTo>
                    <a:pt x="542137" y="822274"/>
                  </a:lnTo>
                  <a:lnTo>
                    <a:pt x="542632" y="834593"/>
                  </a:lnTo>
                  <a:lnTo>
                    <a:pt x="551395" y="871855"/>
                  </a:lnTo>
                  <a:lnTo>
                    <a:pt x="567575" y="907884"/>
                  </a:lnTo>
                  <a:lnTo>
                    <a:pt x="593267" y="943051"/>
                  </a:lnTo>
                  <a:lnTo>
                    <a:pt x="634898" y="967955"/>
                  </a:lnTo>
                  <a:lnTo>
                    <a:pt x="691438" y="972273"/>
                  </a:lnTo>
                  <a:lnTo>
                    <a:pt x="713498" y="971842"/>
                  </a:lnTo>
                  <a:lnTo>
                    <a:pt x="751954" y="968273"/>
                  </a:lnTo>
                  <a:lnTo>
                    <a:pt x="790968" y="957351"/>
                  </a:lnTo>
                  <a:lnTo>
                    <a:pt x="824928" y="936320"/>
                  </a:lnTo>
                  <a:lnTo>
                    <a:pt x="838504" y="898385"/>
                  </a:lnTo>
                  <a:lnTo>
                    <a:pt x="840905" y="860107"/>
                  </a:lnTo>
                  <a:lnTo>
                    <a:pt x="841057" y="8234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877728" y="2486260"/>
            <a:ext cx="3975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6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lexer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645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Inherited</a:t>
            </a:r>
            <a:r>
              <a:rPr sz="600" b="1" spc="3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sp>
        <p:nvSpPr>
          <p:cNvPr id="5" name="object 5"/>
          <p:cNvSpPr txBox="1"/>
          <p:nvPr/>
        </p:nvSpPr>
        <p:spPr>
          <a:xfrm>
            <a:off x="125844" y="613129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43" y="666572"/>
            <a:ext cx="4483735" cy="2596515"/>
            <a:chOff x="87743" y="666572"/>
            <a:chExt cx="4483735" cy="25965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11669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60877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48177"/>
              <a:ext cx="4381767" cy="114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66572"/>
              <a:ext cx="50800" cy="24943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43" y="855916"/>
              <a:ext cx="4432935" cy="2355850"/>
            </a:xfrm>
            <a:custGeom>
              <a:avLst/>
              <a:gdLst/>
              <a:ahLst/>
              <a:cxnLst/>
              <a:rect l="l" t="t" r="r" b="b"/>
              <a:pathLst>
                <a:path w="4432935" h="2355850">
                  <a:moveTo>
                    <a:pt x="4432567" y="0"/>
                  </a:moveTo>
                  <a:lnTo>
                    <a:pt x="0" y="0"/>
                  </a:lnTo>
                  <a:lnTo>
                    <a:pt x="0" y="2304961"/>
                  </a:lnTo>
                  <a:lnTo>
                    <a:pt x="4008" y="2324685"/>
                  </a:lnTo>
                  <a:lnTo>
                    <a:pt x="14922" y="2340838"/>
                  </a:lnTo>
                  <a:lnTo>
                    <a:pt x="31075" y="2351752"/>
                  </a:lnTo>
                  <a:lnTo>
                    <a:pt x="50800" y="2355761"/>
                  </a:lnTo>
                  <a:lnTo>
                    <a:pt x="4381767" y="2355761"/>
                  </a:lnTo>
                  <a:lnTo>
                    <a:pt x="4401492" y="2351752"/>
                  </a:lnTo>
                  <a:lnTo>
                    <a:pt x="4417644" y="2340838"/>
                  </a:lnTo>
                  <a:lnTo>
                    <a:pt x="4428558" y="2324685"/>
                  </a:lnTo>
                  <a:lnTo>
                    <a:pt x="4432567" y="23049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04672"/>
              <a:ext cx="0" cy="2475865"/>
            </a:xfrm>
            <a:custGeom>
              <a:avLst/>
              <a:gdLst/>
              <a:ahLst/>
              <a:cxnLst/>
              <a:rect l="l" t="t" r="r" b="b"/>
              <a:pathLst>
                <a:path h="2475865">
                  <a:moveTo>
                    <a:pt x="0" y="24752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919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792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665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959835" y="1000860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dcl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62396" y="1558811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type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62396" y="211676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540"/>
              </a:spcBef>
            </a:pPr>
            <a:r>
              <a:rPr sz="850" spc="-10" dirty="0">
                <a:latin typeface="Courier New" panose="02070309020205020404"/>
                <a:cs typeface="Courier New" panose="02070309020205020404"/>
              </a:rPr>
              <a:t>FLOAT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7275" y="1558811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list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38831" y="1277295"/>
            <a:ext cx="1539875" cy="1400175"/>
            <a:chOff x="1538831" y="1277295"/>
            <a:chExt cx="1539875" cy="1400175"/>
          </a:xfrm>
        </p:grpSpPr>
        <p:sp>
          <p:nvSpPr>
            <p:cNvPr id="21" name="object 21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4137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54137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378299" y="239573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378299" y="239573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278975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2890073" y="2169157"/>
            <a:ext cx="9271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Courier New" panose="02070309020205020404"/>
                <a:cs typeface="Courier New" panose="02070309020205020404"/>
              </a:rPr>
              <a:t>,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373986" y="1865685"/>
            <a:ext cx="892810" cy="781685"/>
            <a:chOff x="1373986" y="1865685"/>
            <a:chExt cx="892810" cy="781685"/>
          </a:xfrm>
        </p:grpSpPr>
        <p:sp>
          <p:nvSpPr>
            <p:cNvPr id="35" name="object 35"/>
            <p:cNvSpPr/>
            <p:nvPr/>
          </p:nvSpPr>
          <p:spPr>
            <a:xfrm>
              <a:off x="1401883" y="1940078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401883" y="1940078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373986" y="1865685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238811" y="2423636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238811" y="2423636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210913" y="2563124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0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55795" y="0"/>
                  </a:moveTo>
                  <a:lnTo>
                    <a:pt x="27897" y="0"/>
                  </a:lnTo>
                  <a:lnTo>
                    <a:pt x="27897" y="83692"/>
                  </a:lnTo>
                  <a:lnTo>
                    <a:pt x="557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807984" y="1928308"/>
            <a:ext cx="467359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synthesized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765801" y="2486260"/>
            <a:ext cx="3467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inherited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099323" y="211676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list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15226" y="211676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60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id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2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096783" y="1833025"/>
            <a:ext cx="1509395" cy="1123315"/>
            <a:chOff x="2096783" y="1833025"/>
            <a:chExt cx="1509395" cy="1123315"/>
          </a:xfrm>
        </p:grpSpPr>
        <p:sp>
          <p:nvSpPr>
            <p:cNvPr id="46" name="object 46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75738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75738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328604" y="1837787"/>
              <a:ext cx="273050" cy="182245"/>
            </a:xfrm>
            <a:custGeom>
              <a:avLst/>
              <a:gdLst/>
              <a:ahLst/>
              <a:cxnLst/>
              <a:rect l="l" t="t" r="r" b="b"/>
              <a:pathLst>
                <a:path w="273050" h="182244">
                  <a:moveTo>
                    <a:pt x="272875" y="0"/>
                  </a:moveTo>
                  <a:lnTo>
                    <a:pt x="0" y="181910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328604" y="1837787"/>
              <a:ext cx="273050" cy="182245"/>
            </a:xfrm>
            <a:custGeom>
              <a:avLst/>
              <a:gdLst/>
              <a:ahLst/>
              <a:cxnLst/>
              <a:rect l="l" t="t" r="r" b="b"/>
              <a:pathLst>
                <a:path w="273050" h="182244">
                  <a:moveTo>
                    <a:pt x="0" y="181910"/>
                  </a:moveTo>
                  <a:lnTo>
                    <a:pt x="272875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6708" y="1991335"/>
              <a:ext cx="85115" cy="6963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271021" y="1837787"/>
              <a:ext cx="273050" cy="182245"/>
            </a:xfrm>
            <a:custGeom>
              <a:avLst/>
              <a:gdLst/>
              <a:ahLst/>
              <a:cxnLst/>
              <a:rect l="l" t="t" r="r" b="b"/>
              <a:pathLst>
                <a:path w="273050" h="182244">
                  <a:moveTo>
                    <a:pt x="0" y="0"/>
                  </a:moveTo>
                  <a:lnTo>
                    <a:pt x="272875" y="181910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271021" y="1837787"/>
              <a:ext cx="273050" cy="182245"/>
            </a:xfrm>
            <a:custGeom>
              <a:avLst/>
              <a:gdLst/>
              <a:ahLst/>
              <a:cxnLst/>
              <a:rect l="l" t="t" r="r" b="b"/>
              <a:pathLst>
                <a:path w="273050" h="182244">
                  <a:moveTo>
                    <a:pt x="272875" y="181910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0677" y="1991335"/>
              <a:ext cx="85115" cy="6963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099323" y="267471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099323" y="267471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076248" y="2735478"/>
            <a:ext cx="60452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2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id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1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843482" y="1670402"/>
            <a:ext cx="786130" cy="55880"/>
            <a:chOff x="1843482" y="1670402"/>
            <a:chExt cx="786130" cy="55880"/>
          </a:xfrm>
        </p:grpSpPr>
        <p:sp>
          <p:nvSpPr>
            <p:cNvPr id="60" name="object 60"/>
            <p:cNvSpPr/>
            <p:nvPr/>
          </p:nvSpPr>
          <p:spPr>
            <a:xfrm>
              <a:off x="1848245" y="1698299"/>
              <a:ext cx="706755" cy="0"/>
            </a:xfrm>
            <a:custGeom>
              <a:avLst/>
              <a:gdLst/>
              <a:ahLst/>
              <a:cxnLst/>
              <a:rect l="l" t="t" r="r" b="b"/>
              <a:pathLst>
                <a:path w="706755">
                  <a:moveTo>
                    <a:pt x="706738" y="0"/>
                  </a:moveTo>
                  <a:lnTo>
                    <a:pt x="0" y="0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848245" y="1698299"/>
              <a:ext cx="706755" cy="0"/>
            </a:xfrm>
            <a:custGeom>
              <a:avLst/>
              <a:gdLst/>
              <a:ahLst/>
              <a:cxnLst/>
              <a:rect l="l" t="t" r="r" b="b"/>
              <a:pathLst>
                <a:path w="706755">
                  <a:moveTo>
                    <a:pt x="0" y="0"/>
                  </a:moveTo>
                  <a:lnTo>
                    <a:pt x="706738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545684" y="1670402"/>
              <a:ext cx="83820" cy="55880"/>
            </a:xfrm>
            <a:custGeom>
              <a:avLst/>
              <a:gdLst/>
              <a:ahLst/>
              <a:cxnLst/>
              <a:rect l="l" t="t" r="r" b="b"/>
              <a:pathLst>
                <a:path w="83819" h="55880">
                  <a:moveTo>
                    <a:pt x="0" y="0"/>
                  </a:moveTo>
                  <a:lnTo>
                    <a:pt x="0" y="55795"/>
                  </a:lnTo>
                  <a:lnTo>
                    <a:pt x="83692" y="278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2065235" y="1537742"/>
            <a:ext cx="3467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inherited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044777" y="1816718"/>
            <a:ext cx="3467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inherited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481502" y="1816718"/>
            <a:ext cx="3467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inherited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262396" y="2674715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540"/>
              </a:spcBef>
            </a:pPr>
            <a:r>
              <a:rPr sz="850" b="1" spc="-10" dirty="0">
                <a:latin typeface="Courier New" panose="02070309020205020404"/>
                <a:cs typeface="Courier New" panose="02070309020205020404"/>
              </a:rPr>
              <a:t>float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373986" y="2395739"/>
            <a:ext cx="1055370" cy="603885"/>
            <a:chOff x="1373986" y="2395739"/>
            <a:chExt cx="1055370" cy="603885"/>
          </a:xfrm>
        </p:grpSpPr>
        <p:sp>
          <p:nvSpPr>
            <p:cNvPr id="68" name="object 68"/>
            <p:cNvSpPr/>
            <p:nvPr/>
          </p:nvSpPr>
          <p:spPr>
            <a:xfrm>
              <a:off x="1541371" y="239573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541371" y="239573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401883" y="249803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401883" y="249803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373986" y="2423636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051410" y="2747882"/>
              <a:ext cx="377825" cy="252095"/>
            </a:xfrm>
            <a:custGeom>
              <a:avLst/>
              <a:gdLst/>
              <a:ahLst/>
              <a:cxnLst/>
              <a:rect l="l" t="t" r="r" b="b"/>
              <a:pathLst>
                <a:path w="377825" h="252094">
                  <a:moveTo>
                    <a:pt x="295356" y="0"/>
                  </a:moveTo>
                  <a:lnTo>
                    <a:pt x="168540" y="258"/>
                  </a:lnTo>
                  <a:lnTo>
                    <a:pt x="105801" y="7886"/>
                  </a:lnTo>
                  <a:lnTo>
                    <a:pt x="59679" y="19320"/>
                  </a:lnTo>
                  <a:lnTo>
                    <a:pt x="16038" y="50027"/>
                  </a:lnTo>
                  <a:lnTo>
                    <a:pt x="1790" y="92096"/>
                  </a:lnTo>
                  <a:lnTo>
                    <a:pt x="0" y="119803"/>
                  </a:lnTo>
                  <a:lnTo>
                    <a:pt x="672" y="134376"/>
                  </a:lnTo>
                  <a:lnTo>
                    <a:pt x="13943" y="174630"/>
                  </a:lnTo>
                  <a:lnTo>
                    <a:pt x="39531" y="214829"/>
                  </a:lnTo>
                  <a:lnTo>
                    <a:pt x="70489" y="239792"/>
                  </a:lnTo>
                  <a:lnTo>
                    <a:pt x="111790" y="251136"/>
                  </a:lnTo>
                  <a:lnTo>
                    <a:pt x="142119" y="251606"/>
                  </a:lnTo>
                  <a:lnTo>
                    <a:pt x="179430" y="250825"/>
                  </a:lnTo>
                  <a:lnTo>
                    <a:pt x="235160" y="240447"/>
                  </a:lnTo>
                  <a:lnTo>
                    <a:pt x="302270" y="211651"/>
                  </a:lnTo>
                  <a:lnTo>
                    <a:pt x="350772" y="180495"/>
                  </a:lnTo>
                  <a:lnTo>
                    <a:pt x="374107" y="143539"/>
                  </a:lnTo>
                  <a:lnTo>
                    <a:pt x="377763" y="109207"/>
                  </a:lnTo>
                  <a:lnTo>
                    <a:pt x="377186" y="93547"/>
                  </a:lnTo>
                  <a:lnTo>
                    <a:pt x="365355" y="53204"/>
                  </a:lnTo>
                  <a:lnTo>
                    <a:pt x="355002" y="48913"/>
                  </a:lnTo>
                  <a:lnTo>
                    <a:pt x="359314" y="56110"/>
                  </a:lnTo>
                  <a:lnTo>
                    <a:pt x="370611" y="92788"/>
                  </a:lnTo>
                  <a:lnTo>
                    <a:pt x="370935" y="100273"/>
                  </a:lnTo>
                  <a:lnTo>
                    <a:pt x="370868" y="121632"/>
                  </a:lnTo>
                  <a:lnTo>
                    <a:pt x="354770" y="166301"/>
                  </a:lnTo>
                  <a:lnTo>
                    <a:pt x="316247" y="196022"/>
                  </a:lnTo>
                  <a:lnTo>
                    <a:pt x="279186" y="214872"/>
                  </a:lnTo>
                  <a:lnTo>
                    <a:pt x="231903" y="234162"/>
                  </a:lnTo>
                  <a:lnTo>
                    <a:pt x="180097" y="243357"/>
                  </a:lnTo>
                  <a:lnTo>
                    <a:pt x="143212" y="244061"/>
                  </a:lnTo>
                  <a:lnTo>
                    <a:pt x="121202" y="244006"/>
                  </a:lnTo>
                  <a:lnTo>
                    <a:pt x="81910" y="237171"/>
                  </a:lnTo>
                  <a:lnTo>
                    <a:pt x="48994" y="215457"/>
                  </a:lnTo>
                  <a:lnTo>
                    <a:pt x="26994" y="183733"/>
                  </a:lnTo>
                  <a:lnTo>
                    <a:pt x="10229" y="147583"/>
                  </a:lnTo>
                  <a:lnTo>
                    <a:pt x="7384" y="119961"/>
                  </a:lnTo>
                  <a:lnTo>
                    <a:pt x="7932" y="101238"/>
                  </a:lnTo>
                  <a:lnTo>
                    <a:pt x="17458" y="61464"/>
                  </a:lnTo>
                  <a:lnTo>
                    <a:pt x="48744" y="31595"/>
                  </a:lnTo>
                  <a:lnTo>
                    <a:pt x="103706" y="15105"/>
                  </a:lnTo>
                  <a:lnTo>
                    <a:pt x="155288" y="7702"/>
                  </a:lnTo>
                  <a:lnTo>
                    <a:pt x="294174" y="5964"/>
                  </a:lnTo>
                  <a:lnTo>
                    <a:pt x="304158" y="5469"/>
                  </a:lnTo>
                  <a:lnTo>
                    <a:pt x="307209" y="4621"/>
                  </a:lnTo>
                  <a:lnTo>
                    <a:pt x="307952" y="3727"/>
                  </a:lnTo>
                  <a:lnTo>
                    <a:pt x="308273" y="2251"/>
                  </a:lnTo>
                  <a:lnTo>
                    <a:pt x="307924" y="1341"/>
                  </a:lnTo>
                  <a:lnTo>
                    <a:pt x="305287" y="475"/>
                  </a:lnTo>
                  <a:lnTo>
                    <a:pt x="2953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877728" y="2486260"/>
            <a:ext cx="3975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6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lexer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645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Inherited</a:t>
            </a:r>
            <a:r>
              <a:rPr sz="600" b="1" spc="3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Some</a:t>
            </a:r>
            <a:r>
              <a:rPr spc="360" dirty="0"/>
              <a:t> </a:t>
            </a:r>
            <a:r>
              <a:rPr spc="-10" dirty="0"/>
              <a:t>Questions</a:t>
            </a:r>
            <a:endParaRPr spc="-10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134402"/>
            <a:ext cx="4483735" cy="1426845"/>
            <a:chOff x="87743" y="1134402"/>
            <a:chExt cx="4483735" cy="14268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26549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459151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446451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134402"/>
              <a:ext cx="50800" cy="13247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309757"/>
              <a:ext cx="4432935" cy="1200785"/>
            </a:xfrm>
            <a:custGeom>
              <a:avLst/>
              <a:gdLst/>
              <a:ahLst/>
              <a:cxnLst/>
              <a:rect l="l" t="t" r="r" b="b"/>
              <a:pathLst>
                <a:path w="4432935" h="1200785">
                  <a:moveTo>
                    <a:pt x="4432567" y="0"/>
                  </a:moveTo>
                  <a:lnTo>
                    <a:pt x="0" y="0"/>
                  </a:lnTo>
                  <a:lnTo>
                    <a:pt x="0" y="1149394"/>
                  </a:lnTo>
                  <a:lnTo>
                    <a:pt x="4008" y="1169119"/>
                  </a:lnTo>
                  <a:lnTo>
                    <a:pt x="14922" y="1185272"/>
                  </a:lnTo>
                  <a:lnTo>
                    <a:pt x="31075" y="1196186"/>
                  </a:lnTo>
                  <a:lnTo>
                    <a:pt x="50800" y="1200194"/>
                  </a:lnTo>
                  <a:lnTo>
                    <a:pt x="4381767" y="1200194"/>
                  </a:lnTo>
                  <a:lnTo>
                    <a:pt x="4401492" y="1196186"/>
                  </a:lnTo>
                  <a:lnTo>
                    <a:pt x="4417644" y="1185272"/>
                  </a:lnTo>
                  <a:lnTo>
                    <a:pt x="4428558" y="1169119"/>
                  </a:lnTo>
                  <a:lnTo>
                    <a:pt x="4432567" y="1149394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172502"/>
              <a:ext cx="0" cy="1306195"/>
            </a:xfrm>
            <a:custGeom>
              <a:avLst/>
              <a:gdLst/>
              <a:ahLst/>
              <a:cxnLst/>
              <a:rect l="l" t="t" r="r" b="b"/>
              <a:pathLst>
                <a:path h="1306195">
                  <a:moveTo>
                    <a:pt x="0" y="1305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1598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1471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1344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365021"/>
              <a:ext cx="65201" cy="6520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5844" y="1034171"/>
            <a:ext cx="4064000" cy="43942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Questions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30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expression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tree,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type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expression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root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1165" y="1781175"/>
            <a:ext cx="65405" cy="481965"/>
            <a:chOff x="281165" y="1781175"/>
            <a:chExt cx="65405" cy="48196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65" y="1781175"/>
              <a:ext cx="65201" cy="652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165" y="2197315"/>
              <a:ext cx="65201" cy="6520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02932" y="1375776"/>
            <a:ext cx="4004310" cy="11023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inherited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or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synthesized?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5080">
              <a:lnSpc>
                <a:spcPct val="103000"/>
              </a:lnSpc>
              <a:spcBef>
                <a:spcPts val="57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type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used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arithmetic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operation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inherited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or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synthesized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operator?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41910">
              <a:lnSpc>
                <a:spcPct val="103000"/>
              </a:lnSpc>
              <a:spcBef>
                <a:spcPts val="56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assignment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statement,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type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assigned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operator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inherited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or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synthesized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operator?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8_ How to Parse SDT (Top Down vs Bottom Up Parsing) _ Syntax Directed Translation - 0-1-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57340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866178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834376"/>
            <a:ext cx="15519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r>
              <a:rPr sz="1200" b="1" spc="690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Abstract</a:t>
            </a:r>
            <a:r>
              <a:rPr sz="1100" spc="8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Syntax</a:t>
            </a:r>
            <a:r>
              <a:rPr sz="1100" spc="8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Trees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79" y="1226083"/>
            <a:ext cx="155257" cy="15525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79" y="1585988"/>
            <a:ext cx="155257" cy="1552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675" y="1582291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3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75" y="1194281"/>
            <a:ext cx="18707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r>
              <a:rPr sz="1200" b="1" spc="644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Syntax-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Directed</a:t>
            </a:r>
            <a:r>
              <a:rPr sz="1100" spc="7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Definitions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2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Synthesized</a:t>
            </a:r>
            <a:r>
              <a:rPr sz="1100" spc="4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79" y="1945894"/>
            <a:ext cx="155257" cy="15525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4675" y="1914092"/>
            <a:ext cx="14128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4</a:t>
            </a:r>
            <a:r>
              <a:rPr sz="1200" b="1" spc="600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Inherited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779" y="2305799"/>
            <a:ext cx="155257" cy="15525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779" y="2665704"/>
            <a:ext cx="155257" cy="1552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4675" y="2662007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6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4675" y="2273997"/>
            <a:ext cx="8928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5</a:t>
            </a:r>
            <a:r>
              <a:rPr sz="1200" b="1" spc="697" baseline="300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Examples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3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Synthesized</a:t>
            </a:r>
            <a:r>
              <a:rPr spc="125" dirty="0"/>
              <a:t>  </a:t>
            </a:r>
            <a:r>
              <a:rPr spc="65" dirty="0"/>
              <a:t>Attributes</a:t>
            </a:r>
            <a:endParaRPr spc="6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873455"/>
            <a:ext cx="4483735" cy="2078989"/>
            <a:chOff x="87743" y="873455"/>
            <a:chExt cx="4483735" cy="207898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018540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850578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837878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873455"/>
              <a:ext cx="50800" cy="197712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062799"/>
              <a:ext cx="4432935" cy="1838960"/>
            </a:xfrm>
            <a:custGeom>
              <a:avLst/>
              <a:gdLst/>
              <a:ahLst/>
              <a:cxnLst/>
              <a:rect l="l" t="t" r="r" b="b"/>
              <a:pathLst>
                <a:path w="4432935" h="1838960">
                  <a:moveTo>
                    <a:pt x="4432567" y="0"/>
                  </a:moveTo>
                  <a:lnTo>
                    <a:pt x="0" y="0"/>
                  </a:lnTo>
                  <a:lnTo>
                    <a:pt x="0" y="1787779"/>
                  </a:lnTo>
                  <a:lnTo>
                    <a:pt x="4008" y="1807503"/>
                  </a:lnTo>
                  <a:lnTo>
                    <a:pt x="14922" y="1823656"/>
                  </a:lnTo>
                  <a:lnTo>
                    <a:pt x="31075" y="1834570"/>
                  </a:lnTo>
                  <a:lnTo>
                    <a:pt x="50800" y="1838579"/>
                  </a:lnTo>
                  <a:lnTo>
                    <a:pt x="4381767" y="1838579"/>
                  </a:lnTo>
                  <a:lnTo>
                    <a:pt x="4401492" y="1834570"/>
                  </a:lnTo>
                  <a:lnTo>
                    <a:pt x="4417644" y="1823656"/>
                  </a:lnTo>
                  <a:lnTo>
                    <a:pt x="4428558" y="1807503"/>
                  </a:lnTo>
                  <a:lnTo>
                    <a:pt x="4432567" y="1787779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911555"/>
              <a:ext cx="0" cy="1958339"/>
            </a:xfrm>
            <a:custGeom>
              <a:avLst/>
              <a:gdLst/>
              <a:ahLst/>
              <a:cxnLst/>
              <a:rect l="l" t="t" r="r" b="b"/>
              <a:pathLst>
                <a:path h="1958339">
                  <a:moveTo>
                    <a:pt x="0" y="195807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8988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8861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8734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25844" y="773224"/>
            <a:ext cx="2514600" cy="1812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0530">
              <a:lnSpc>
                <a:spcPct val="127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(Synthesized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Let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be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835150">
              <a:lnSpc>
                <a:spcPct val="100000"/>
              </a:lnSpc>
              <a:spcBef>
                <a:spcPts val="1130"/>
              </a:spcBef>
            </a:pP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4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+</a:t>
            </a:r>
            <a:r>
              <a:rPr sz="1100" spc="3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1835150">
              <a:lnSpc>
                <a:spcPct val="100000"/>
              </a:lnSpc>
              <a:spcBef>
                <a:spcPts val="335"/>
              </a:spcBef>
            </a:pP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spc="-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1844675" marR="6350">
              <a:lnSpc>
                <a:spcPct val="125000"/>
              </a:lnSpc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6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4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*</a:t>
            </a:r>
            <a:r>
              <a:rPr sz="1100" spc="1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6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1837055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4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spc="204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(</a:t>
            </a:r>
            <a:r>
              <a:rPr sz="1100" spc="2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837055">
              <a:lnSpc>
                <a:spcPct val="100000"/>
              </a:lnSpc>
              <a:spcBef>
                <a:spcPts val="33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4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b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num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Synthesized</a:t>
            </a:r>
            <a:r>
              <a:rPr spc="125" dirty="0"/>
              <a:t>  </a:t>
            </a:r>
            <a:r>
              <a:rPr spc="65" dirty="0"/>
              <a:t>Attributes</a:t>
            </a:r>
            <a:endParaRPr spc="6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744842"/>
            <a:ext cx="4483735" cy="2400300"/>
            <a:chOff x="87743" y="744842"/>
            <a:chExt cx="4483735" cy="24003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89939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43478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30778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44842"/>
              <a:ext cx="50800" cy="22986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34186"/>
              <a:ext cx="4432935" cy="2160270"/>
            </a:xfrm>
            <a:custGeom>
              <a:avLst/>
              <a:gdLst/>
              <a:ahLst/>
              <a:cxnLst/>
              <a:rect l="l" t="t" r="r" b="b"/>
              <a:pathLst>
                <a:path w="4432935" h="2160270">
                  <a:moveTo>
                    <a:pt x="4432567" y="0"/>
                  </a:moveTo>
                  <a:lnTo>
                    <a:pt x="0" y="0"/>
                  </a:lnTo>
                  <a:lnTo>
                    <a:pt x="0" y="2109292"/>
                  </a:lnTo>
                  <a:lnTo>
                    <a:pt x="4008" y="2129016"/>
                  </a:lnTo>
                  <a:lnTo>
                    <a:pt x="14922" y="2145169"/>
                  </a:lnTo>
                  <a:lnTo>
                    <a:pt x="31075" y="2156084"/>
                  </a:lnTo>
                  <a:lnTo>
                    <a:pt x="50800" y="2160092"/>
                  </a:lnTo>
                  <a:lnTo>
                    <a:pt x="4381767" y="2160092"/>
                  </a:lnTo>
                  <a:lnTo>
                    <a:pt x="4401492" y="2156084"/>
                  </a:lnTo>
                  <a:lnTo>
                    <a:pt x="4417644" y="2145169"/>
                  </a:lnTo>
                  <a:lnTo>
                    <a:pt x="4428558" y="2129016"/>
                  </a:lnTo>
                  <a:lnTo>
                    <a:pt x="4432567" y="2109292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2942"/>
              <a:ext cx="0" cy="2279650"/>
            </a:xfrm>
            <a:custGeom>
              <a:avLst/>
              <a:gdLst/>
              <a:ahLst/>
              <a:cxnLst/>
              <a:rect l="l" t="t" r="r" b="b"/>
              <a:pathLst>
                <a:path h="2279650">
                  <a:moveTo>
                    <a:pt x="0" y="227958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024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5754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4484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989469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65" y="1233538"/>
              <a:ext cx="65201" cy="6520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5844" y="643100"/>
            <a:ext cx="3941445" cy="213614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(Synthesized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37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every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node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value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nonterminal.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every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case,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synthesized.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526540" marR="1104265">
              <a:lnSpc>
                <a:spcPct val="125000"/>
              </a:lnSpc>
              <a:spcBef>
                <a:spcPts val="139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E.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r>
              <a:rPr sz="1100" spc="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r>
              <a:rPr sz="1100" spc="-5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5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T.</a:t>
            </a:r>
            <a:r>
              <a:rPr sz="1100" spc="-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E.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r>
              <a:rPr sz="1100" spc="-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-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544320" marR="1121410">
              <a:lnSpc>
                <a:spcPct val="125000"/>
              </a:lnSpc>
            </a:pP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T.</a:t>
            </a:r>
            <a:r>
              <a:rPr sz="1100" spc="-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r>
              <a:rPr sz="1100" spc="-5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×</a:t>
            </a:r>
            <a:r>
              <a:rPr sz="1100" spc="-10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F.</a:t>
            </a:r>
            <a:r>
              <a:rPr sz="1100" spc="-2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r>
              <a:rPr sz="1100" spc="-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544320">
              <a:lnSpc>
                <a:spcPct val="100000"/>
              </a:lnSpc>
              <a:spcBef>
                <a:spcPts val="335"/>
              </a:spcBef>
            </a:pP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r>
              <a:rPr sz="1100" spc="-1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-1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544320">
              <a:lnSpc>
                <a:spcPct val="100000"/>
              </a:lnSpc>
              <a:spcBef>
                <a:spcPts val="335"/>
              </a:spcBef>
            </a:pP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r>
              <a:rPr sz="1100" spc="-1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-1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b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num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lexval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705421"/>
            <a:ext cx="4483735" cy="2499360"/>
            <a:chOff x="87743" y="705421"/>
            <a:chExt cx="4483735" cy="24993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50519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02610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89909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05421"/>
              <a:ext cx="50800" cy="239718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94765"/>
              <a:ext cx="4432935" cy="2258695"/>
            </a:xfrm>
            <a:custGeom>
              <a:avLst/>
              <a:gdLst/>
              <a:ahLst/>
              <a:cxnLst/>
              <a:rect l="l" t="t" r="r" b="b"/>
              <a:pathLst>
                <a:path w="4432935" h="2258695">
                  <a:moveTo>
                    <a:pt x="4432567" y="0"/>
                  </a:moveTo>
                  <a:lnTo>
                    <a:pt x="0" y="0"/>
                  </a:lnTo>
                  <a:lnTo>
                    <a:pt x="0" y="2207844"/>
                  </a:lnTo>
                  <a:lnTo>
                    <a:pt x="4008" y="2227568"/>
                  </a:lnTo>
                  <a:lnTo>
                    <a:pt x="14922" y="2243721"/>
                  </a:lnTo>
                  <a:lnTo>
                    <a:pt x="31075" y="2254636"/>
                  </a:lnTo>
                  <a:lnTo>
                    <a:pt x="50800" y="2258644"/>
                  </a:lnTo>
                  <a:lnTo>
                    <a:pt x="4381767" y="2258644"/>
                  </a:lnTo>
                  <a:lnTo>
                    <a:pt x="4401492" y="2254636"/>
                  </a:lnTo>
                  <a:lnTo>
                    <a:pt x="4417644" y="2243721"/>
                  </a:lnTo>
                  <a:lnTo>
                    <a:pt x="4428558" y="2227568"/>
                  </a:lnTo>
                  <a:lnTo>
                    <a:pt x="4432567" y="2207844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43521"/>
              <a:ext cx="0" cy="2378710"/>
            </a:xfrm>
            <a:custGeom>
              <a:avLst/>
              <a:gdLst/>
              <a:ahLst/>
              <a:cxnLst/>
              <a:rect l="l" t="t" r="r" b="b"/>
              <a:pathLst>
                <a:path h="2378710">
                  <a:moveTo>
                    <a:pt x="0" y="237813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3082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1812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0542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13144" y="605203"/>
            <a:ext cx="2614295" cy="2233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675640">
              <a:lnSpc>
                <a:spcPct val="127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Let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be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812290" marR="43180" indent="34925">
              <a:lnSpc>
                <a:spcPct val="125000"/>
              </a:lnSpc>
              <a:spcBef>
                <a:spcPts val="795"/>
              </a:spcBef>
            </a:pP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5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i="1" spc="82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 </a:t>
            </a:r>
            <a:r>
              <a:rPr sz="11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i="1" spc="120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225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+</a:t>
            </a:r>
            <a:r>
              <a:rPr sz="1100" spc="2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i="1" spc="82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 </a:t>
            </a:r>
            <a:r>
              <a:rPr sz="11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i="1" spc="120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225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4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ε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1857375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200" baseline="31000">
              <a:latin typeface="Times New Roman" panose="02020603050405020304"/>
              <a:cs typeface="Times New Roman" panose="02020603050405020304"/>
            </a:endParaRPr>
          </a:p>
          <a:p>
            <a:pPr marL="1821815" marR="45085">
              <a:lnSpc>
                <a:spcPct val="125000"/>
              </a:lnSpc>
            </a:pP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75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240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4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spc="14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*</a:t>
            </a:r>
            <a:r>
              <a:rPr sz="1100" spc="3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750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75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232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4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ε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1849755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4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spc="204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(</a:t>
            </a:r>
            <a:r>
              <a:rPr sz="1100" spc="2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849755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4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b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num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267142"/>
            <a:ext cx="4483735" cy="1094740"/>
            <a:chOff x="87743" y="1267142"/>
            <a:chExt cx="4483735" cy="10947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412214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26006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24736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67142"/>
              <a:ext cx="50800" cy="9929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456489"/>
              <a:ext cx="4432935" cy="854710"/>
            </a:xfrm>
            <a:custGeom>
              <a:avLst/>
              <a:gdLst/>
              <a:ahLst/>
              <a:cxnLst/>
              <a:rect l="l" t="t" r="r" b="b"/>
              <a:pathLst>
                <a:path w="4432935" h="854710">
                  <a:moveTo>
                    <a:pt x="4432567" y="0"/>
                  </a:moveTo>
                  <a:lnTo>
                    <a:pt x="0" y="0"/>
                  </a:lnTo>
                  <a:lnTo>
                    <a:pt x="0" y="803577"/>
                  </a:lnTo>
                  <a:lnTo>
                    <a:pt x="4008" y="823302"/>
                  </a:lnTo>
                  <a:lnTo>
                    <a:pt x="14922" y="839454"/>
                  </a:lnTo>
                  <a:lnTo>
                    <a:pt x="31075" y="850369"/>
                  </a:lnTo>
                  <a:lnTo>
                    <a:pt x="50800" y="854377"/>
                  </a:lnTo>
                  <a:lnTo>
                    <a:pt x="4381767" y="854377"/>
                  </a:lnTo>
                  <a:lnTo>
                    <a:pt x="4401492" y="850369"/>
                  </a:lnTo>
                  <a:lnTo>
                    <a:pt x="4417644" y="839454"/>
                  </a:lnTo>
                  <a:lnTo>
                    <a:pt x="4428558" y="823302"/>
                  </a:lnTo>
                  <a:lnTo>
                    <a:pt x="4432567" y="803577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305242"/>
              <a:ext cx="0" cy="974090"/>
            </a:xfrm>
            <a:custGeom>
              <a:avLst/>
              <a:gdLst/>
              <a:ahLst/>
              <a:cxnLst/>
              <a:rect l="l" t="t" r="r" b="b"/>
              <a:pathLst>
                <a:path h="974089">
                  <a:moveTo>
                    <a:pt x="0" y="97387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29254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27984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6714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511744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65" y="1927885"/>
              <a:ext cx="65201" cy="652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165" y="2171966"/>
              <a:ext cx="65201" cy="6520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25844" y="1165374"/>
            <a:ext cx="3860165" cy="111506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 marR="5080">
              <a:lnSpc>
                <a:spcPct val="103000"/>
              </a:lnSpc>
              <a:spcBef>
                <a:spcPts val="33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nodes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7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value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the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nonterminal.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 marR="1652905">
              <a:lnSpc>
                <a:spcPct val="146000"/>
              </a:lnSpc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some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cases,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synthesized.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other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cases,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inherited.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grpSp>
        <p:nvGrpSpPr>
          <p:cNvPr id="9" name="object 9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0311" y="627316"/>
              <a:ext cx="50800" cy="28287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743" y="816660"/>
              <a:ext cx="4432935" cy="2639695"/>
            </a:xfrm>
            <a:custGeom>
              <a:avLst/>
              <a:gdLst/>
              <a:ahLst/>
              <a:cxnLst/>
              <a:rect l="l" t="t" r="r" b="b"/>
              <a:pathLst>
                <a:path w="4432935" h="2639695">
                  <a:moveTo>
                    <a:pt x="4432567" y="0"/>
                  </a:moveTo>
                  <a:lnTo>
                    <a:pt x="0" y="0"/>
                  </a:lnTo>
                  <a:lnTo>
                    <a:pt x="0" y="2639390"/>
                  </a:lnTo>
                  <a:lnTo>
                    <a:pt x="4432567" y="263939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165" y="870419"/>
              <a:ext cx="65201" cy="652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2163394"/>
              <a:ext cx="65201" cy="6520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5844" y="527123"/>
            <a:ext cx="2919730" cy="2482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993775" indent="-277495">
              <a:lnSpc>
                <a:spcPct val="127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production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13865" algn="ctr">
              <a:lnSpc>
                <a:spcPct val="100000"/>
              </a:lnSpc>
              <a:spcBef>
                <a:spcPts val="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3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b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num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289560">
              <a:lnSpc>
                <a:spcPct val="100000"/>
              </a:lnSpc>
              <a:spcBef>
                <a:spcPts val="680"/>
              </a:spcBef>
            </a:pPr>
            <a:r>
              <a:rPr sz="1100" spc="-55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have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rule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13865" algn="ctr">
              <a:lnSpc>
                <a:spcPct val="100000"/>
              </a:lnSpc>
              <a:spcBef>
                <a:spcPts val="1135"/>
              </a:spcBef>
            </a:pP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F.</a:t>
            </a:r>
            <a:r>
              <a:rPr sz="1100" spc="-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r>
              <a:rPr sz="1100" spc="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b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num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spc="-2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lexval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production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13865" algn="ctr">
              <a:lnSpc>
                <a:spcPct val="100000"/>
              </a:lnSpc>
              <a:spcBef>
                <a:spcPts val="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4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spc="204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(</a:t>
            </a:r>
            <a:r>
              <a:rPr sz="1100" spc="2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680"/>
              </a:spcBef>
            </a:pPr>
            <a:r>
              <a:rPr sz="1100" spc="-55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have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rule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13865" algn="ctr">
              <a:lnSpc>
                <a:spcPct val="100000"/>
              </a:lnSpc>
              <a:spcBef>
                <a:spcPts val="1130"/>
              </a:spcBef>
            </a:pP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F.</a:t>
            </a:r>
            <a:r>
              <a:rPr sz="1100" spc="-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r>
              <a:rPr sz="1100" spc="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292923"/>
            <a:ext cx="4483735" cy="1030605"/>
            <a:chOff x="87743" y="1292923"/>
            <a:chExt cx="4483735" cy="10306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437995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221395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208695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92923"/>
              <a:ext cx="50800" cy="92847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482274"/>
              <a:ext cx="4432935" cy="789940"/>
            </a:xfrm>
            <a:custGeom>
              <a:avLst/>
              <a:gdLst/>
              <a:ahLst/>
              <a:cxnLst/>
              <a:rect l="l" t="t" r="r" b="b"/>
              <a:pathLst>
                <a:path w="4432935" h="789939">
                  <a:moveTo>
                    <a:pt x="4432567" y="0"/>
                  </a:moveTo>
                  <a:lnTo>
                    <a:pt x="0" y="0"/>
                  </a:lnTo>
                  <a:lnTo>
                    <a:pt x="0" y="739120"/>
                  </a:lnTo>
                  <a:lnTo>
                    <a:pt x="4008" y="758845"/>
                  </a:lnTo>
                  <a:lnTo>
                    <a:pt x="14922" y="774998"/>
                  </a:lnTo>
                  <a:lnTo>
                    <a:pt x="31075" y="785912"/>
                  </a:lnTo>
                  <a:lnTo>
                    <a:pt x="50800" y="789921"/>
                  </a:lnTo>
                  <a:lnTo>
                    <a:pt x="4381767" y="789921"/>
                  </a:lnTo>
                  <a:lnTo>
                    <a:pt x="4401492" y="785912"/>
                  </a:lnTo>
                  <a:lnTo>
                    <a:pt x="4417644" y="774998"/>
                  </a:lnTo>
                  <a:lnTo>
                    <a:pt x="4428558" y="758845"/>
                  </a:lnTo>
                  <a:lnTo>
                    <a:pt x="4432567" y="73912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331027"/>
              <a:ext cx="0" cy="909955"/>
            </a:xfrm>
            <a:custGeom>
              <a:avLst/>
              <a:gdLst/>
              <a:ahLst/>
              <a:cxnLst/>
              <a:rect l="l" t="t" r="r" b="b"/>
              <a:pathLst>
                <a:path h="909955">
                  <a:moveTo>
                    <a:pt x="0" y="90941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3183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3056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929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25844" y="1191155"/>
            <a:ext cx="2555240" cy="76581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Consider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tree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expression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R="95885" algn="r">
              <a:lnSpc>
                <a:spcPct val="100000"/>
              </a:lnSpc>
              <a:spcBef>
                <a:spcPts val="1130"/>
              </a:spcBef>
            </a:pP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3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-33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∗</a:t>
            </a:r>
            <a:r>
              <a:rPr sz="1100" spc="-9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4</a:t>
            </a:r>
            <a:r>
              <a:rPr sz="1100" spc="-1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5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5300" y="182191"/>
            <a:ext cx="1961514" cy="5835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5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Inherited</a:t>
            </a:r>
            <a:r>
              <a:rPr sz="1400" b="1" spc="21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Attributes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136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0311" y="627316"/>
              <a:ext cx="50800" cy="28287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743" y="816660"/>
              <a:ext cx="4432935" cy="2639695"/>
            </a:xfrm>
            <a:custGeom>
              <a:avLst/>
              <a:gdLst/>
              <a:ahLst/>
              <a:cxnLst/>
              <a:rect l="l" t="t" r="r" b="b"/>
              <a:pathLst>
                <a:path w="4432935" h="2639695">
                  <a:moveTo>
                    <a:pt x="4432567" y="0"/>
                  </a:moveTo>
                  <a:lnTo>
                    <a:pt x="0" y="0"/>
                  </a:lnTo>
                  <a:lnTo>
                    <a:pt x="0" y="2639390"/>
                  </a:lnTo>
                  <a:lnTo>
                    <a:pt x="4432567" y="263939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966820" y="2024434"/>
              <a:ext cx="281940" cy="338455"/>
            </a:xfrm>
            <a:custGeom>
              <a:avLst/>
              <a:gdLst/>
              <a:ahLst/>
              <a:cxnLst/>
              <a:rect l="l" t="t" r="r" b="b"/>
              <a:pathLst>
                <a:path w="281939" h="338455">
                  <a:moveTo>
                    <a:pt x="28168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66820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79" h="338455">
                  <a:moveTo>
                    <a:pt x="281680" y="0"/>
                  </a:moveTo>
                  <a:lnTo>
                    <a:pt x="0" y="338017"/>
                  </a:lnTo>
                </a:path>
                <a:path w="563879" h="338455">
                  <a:moveTo>
                    <a:pt x="28168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558415" y="2024434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58415" y="2108938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248501" y="1601913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48501" y="1686417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2234450" y="1094887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187915" y="1522548"/>
            <a:ext cx="12255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E'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26045" y="1517408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00646" y="1945070"/>
            <a:ext cx="1162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T'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079492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516130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260336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0" name="object 50"/>
          <p:cNvSpPr txBox="1"/>
          <p:nvPr/>
        </p:nvSpPr>
        <p:spPr>
          <a:xfrm>
            <a:off x="1389407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F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26045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*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3922188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E'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1950421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4" name="object 54"/>
          <p:cNvSpPr txBox="1"/>
          <p:nvPr/>
        </p:nvSpPr>
        <p:spPr>
          <a:xfrm>
            <a:off x="1389407" y="2784973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75"/>
              </a:spcBef>
            </a:pPr>
            <a:r>
              <a:rPr sz="850" b="1" spc="-25" dirty="0">
                <a:latin typeface="Arial" panose="020B0604020202020204"/>
                <a:cs typeface="Arial" panose="020B0604020202020204"/>
              </a:rPr>
              <a:t>num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3358826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56" name="object 56"/>
          <p:cNvGraphicFramePr>
            <a:graphicFrameLocks noGrp="1"/>
          </p:cNvGraphicFramePr>
          <p:nvPr/>
        </p:nvGraphicFramePr>
        <p:xfrm>
          <a:off x="2795464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pSp>
        <p:nvGrpSpPr>
          <p:cNvPr id="57" name="object 57"/>
          <p:cNvGrpSpPr/>
          <p:nvPr/>
        </p:nvGrpSpPr>
        <p:grpSpPr>
          <a:xfrm>
            <a:off x="0" y="2531460"/>
            <a:ext cx="4608195" cy="925194"/>
            <a:chOff x="0" y="2531460"/>
            <a:chExt cx="4608195" cy="925194"/>
          </a:xfrm>
        </p:grpSpPr>
        <p:sp>
          <p:nvSpPr>
            <p:cNvPr id="58" name="object 58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0" y="3333877"/>
              <a:ext cx="4608195" cy="122555"/>
            </a:xfrm>
            <a:custGeom>
              <a:avLst/>
              <a:gdLst/>
              <a:ahLst/>
              <a:cxnLst/>
              <a:rect l="l" t="t" r="r" b="b"/>
              <a:pathLst>
                <a:path w="4608195" h="122554">
                  <a:moveTo>
                    <a:pt x="4607979" y="0"/>
                  </a:moveTo>
                  <a:lnTo>
                    <a:pt x="2303983" y="0"/>
                  </a:lnTo>
                  <a:lnTo>
                    <a:pt x="0" y="0"/>
                  </a:lnTo>
                  <a:lnTo>
                    <a:pt x="0" y="122174"/>
                  </a:lnTo>
                  <a:lnTo>
                    <a:pt x="2303983" y="122174"/>
                  </a:lnTo>
                  <a:lnTo>
                    <a:pt x="4607979" y="122174"/>
                  </a:lnTo>
                  <a:lnTo>
                    <a:pt x="4607979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1851901" y="3018420"/>
            <a:ext cx="9042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tree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5300" y="182191"/>
            <a:ext cx="1961514" cy="5835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5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Inherited</a:t>
            </a:r>
            <a:r>
              <a:rPr sz="1400" b="1" spc="21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Attributes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136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0311" y="627316"/>
              <a:ext cx="50800" cy="28287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743" y="816660"/>
              <a:ext cx="4432935" cy="2639695"/>
            </a:xfrm>
            <a:custGeom>
              <a:avLst/>
              <a:gdLst/>
              <a:ahLst/>
              <a:cxnLst/>
              <a:rect l="l" t="t" r="r" b="b"/>
              <a:pathLst>
                <a:path w="4432935" h="2639695">
                  <a:moveTo>
                    <a:pt x="4432567" y="0"/>
                  </a:moveTo>
                  <a:lnTo>
                    <a:pt x="0" y="0"/>
                  </a:lnTo>
                  <a:lnTo>
                    <a:pt x="0" y="2639390"/>
                  </a:lnTo>
                  <a:lnTo>
                    <a:pt x="4432567" y="263939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966820" y="2024434"/>
              <a:ext cx="281940" cy="338455"/>
            </a:xfrm>
            <a:custGeom>
              <a:avLst/>
              <a:gdLst/>
              <a:ahLst/>
              <a:cxnLst/>
              <a:rect l="l" t="t" r="r" b="b"/>
              <a:pathLst>
                <a:path w="281939" h="338455">
                  <a:moveTo>
                    <a:pt x="28168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66820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79" h="338455">
                  <a:moveTo>
                    <a:pt x="281680" y="0"/>
                  </a:moveTo>
                  <a:lnTo>
                    <a:pt x="0" y="338017"/>
                  </a:lnTo>
                </a:path>
                <a:path w="563879" h="338455">
                  <a:moveTo>
                    <a:pt x="28168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558415" y="2024434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58415" y="2108938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248501" y="1601913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48501" y="1686417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389407" y="2784973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389407" y="2784973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2234450" y="1094887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187915" y="1522548"/>
            <a:ext cx="12255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E'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26045" y="1517408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00646" y="1945070"/>
            <a:ext cx="1162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T'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079492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516130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260336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2" name="object 52"/>
          <p:cNvSpPr txBox="1"/>
          <p:nvPr/>
        </p:nvSpPr>
        <p:spPr>
          <a:xfrm>
            <a:off x="1389407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F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26045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*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3922188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E'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1950421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pSp>
        <p:nvGrpSpPr>
          <p:cNvPr id="56" name="object 56"/>
          <p:cNvGrpSpPr/>
          <p:nvPr/>
        </p:nvGrpSpPr>
        <p:grpSpPr>
          <a:xfrm>
            <a:off x="0" y="2531460"/>
            <a:ext cx="4608195" cy="925194"/>
            <a:chOff x="0" y="2531460"/>
            <a:chExt cx="4608195" cy="925194"/>
          </a:xfrm>
        </p:grpSpPr>
        <p:sp>
          <p:nvSpPr>
            <p:cNvPr id="57" name="object 57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0" y="3333877"/>
              <a:ext cx="4608195" cy="122555"/>
            </a:xfrm>
            <a:custGeom>
              <a:avLst/>
              <a:gdLst/>
              <a:ahLst/>
              <a:cxnLst/>
              <a:rect l="l" t="t" r="r" b="b"/>
              <a:pathLst>
                <a:path w="4608195" h="122554">
                  <a:moveTo>
                    <a:pt x="4607979" y="0"/>
                  </a:moveTo>
                  <a:lnTo>
                    <a:pt x="2303983" y="0"/>
                  </a:lnTo>
                  <a:lnTo>
                    <a:pt x="0" y="0"/>
                  </a:lnTo>
                  <a:lnTo>
                    <a:pt x="0" y="122174"/>
                  </a:lnTo>
                  <a:lnTo>
                    <a:pt x="2303983" y="122174"/>
                  </a:lnTo>
                  <a:lnTo>
                    <a:pt x="4607979" y="122174"/>
                  </a:lnTo>
                  <a:lnTo>
                    <a:pt x="4607979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616168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426470" y="2800785"/>
            <a:ext cx="404495" cy="15176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850" b="1" dirty="0">
                <a:latin typeface="Arial" panose="020B0604020202020204"/>
                <a:cs typeface="Arial" panose="020B0604020202020204"/>
              </a:rPr>
              <a:t>num</a:t>
            </a:r>
            <a:r>
              <a:rPr sz="850" b="1" spc="455" dirty="0">
                <a:latin typeface="Arial" panose="020B0604020202020204"/>
                <a:cs typeface="Arial" panose="020B0604020202020204"/>
              </a:rPr>
              <a:t> </a:t>
            </a: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151297" y="2800785"/>
            <a:ext cx="88265" cy="15176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242504" y="3000825"/>
            <a:ext cx="2123440" cy="22225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0"/>
              </a:spcBef>
            </a:pPr>
            <a:r>
              <a:rPr sz="1100" b="1" spc="-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num</a:t>
            </a:r>
            <a:r>
              <a:rPr sz="1100" b="1" spc="-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gets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values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from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lexer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3358826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2" name="object 62"/>
          <p:cNvGraphicFramePr>
            <a:graphicFrameLocks noGrp="1"/>
          </p:cNvGraphicFramePr>
          <p:nvPr/>
        </p:nvGraphicFramePr>
        <p:xfrm>
          <a:off x="2795464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  <p:transition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sp>
        <p:nvSpPr>
          <p:cNvPr id="9" name="object 9"/>
          <p:cNvSpPr txBox="1"/>
          <p:nvPr/>
        </p:nvSpPr>
        <p:spPr>
          <a:xfrm>
            <a:off x="125844" y="573886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0311" y="627316"/>
              <a:ext cx="50800" cy="28287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3" y="816660"/>
              <a:ext cx="4432935" cy="2639695"/>
            </a:xfrm>
            <a:custGeom>
              <a:avLst/>
              <a:gdLst/>
              <a:ahLst/>
              <a:cxnLst/>
              <a:rect l="l" t="t" r="r" b="b"/>
              <a:pathLst>
                <a:path w="4432935" h="2639695">
                  <a:moveTo>
                    <a:pt x="4432567" y="0"/>
                  </a:moveTo>
                  <a:lnTo>
                    <a:pt x="0" y="0"/>
                  </a:lnTo>
                  <a:lnTo>
                    <a:pt x="0" y="2639390"/>
                  </a:lnTo>
                  <a:lnTo>
                    <a:pt x="4432567" y="263939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66820" y="2024434"/>
              <a:ext cx="281940" cy="338455"/>
            </a:xfrm>
            <a:custGeom>
              <a:avLst/>
              <a:gdLst/>
              <a:ahLst/>
              <a:cxnLst/>
              <a:rect l="l" t="t" r="r" b="b"/>
              <a:pathLst>
                <a:path w="281939" h="338455">
                  <a:moveTo>
                    <a:pt x="28168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66820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79" h="338455">
                  <a:moveTo>
                    <a:pt x="281680" y="0"/>
                  </a:moveTo>
                  <a:lnTo>
                    <a:pt x="0" y="338017"/>
                  </a:lnTo>
                </a:path>
                <a:path w="563879" h="338455">
                  <a:moveTo>
                    <a:pt x="28168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58415" y="2024434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58415" y="2108938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48501" y="1601913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48501" y="1686417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234450" y="1094887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87915" y="1522548"/>
            <a:ext cx="12255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E'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26045" y="1517408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00646" y="1945070"/>
            <a:ext cx="1162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T'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79492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16130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260336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1389407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F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6045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*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3922188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E'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1950421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5" name="object 55"/>
          <p:cNvSpPr txBox="1"/>
          <p:nvPr/>
        </p:nvSpPr>
        <p:spPr>
          <a:xfrm>
            <a:off x="1389407" y="2784973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75"/>
              </a:spcBef>
            </a:pPr>
            <a:r>
              <a:rPr sz="850" b="1" spc="-25" dirty="0">
                <a:latin typeface="Arial" panose="020B0604020202020204"/>
                <a:cs typeface="Arial" panose="020B0604020202020204"/>
              </a:rPr>
              <a:t>num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0" y="2531460"/>
            <a:ext cx="4608195" cy="925194"/>
            <a:chOff x="0" y="2531460"/>
            <a:chExt cx="4608195" cy="925194"/>
          </a:xfrm>
        </p:grpSpPr>
        <p:sp>
          <p:nvSpPr>
            <p:cNvPr id="57" name="object 57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0" y="3333877"/>
              <a:ext cx="4608195" cy="122555"/>
            </a:xfrm>
            <a:custGeom>
              <a:avLst/>
              <a:gdLst/>
              <a:ahLst/>
              <a:cxnLst/>
              <a:rect l="l" t="t" r="r" b="b"/>
              <a:pathLst>
                <a:path w="4608195" h="122554">
                  <a:moveTo>
                    <a:pt x="4607979" y="0"/>
                  </a:moveTo>
                  <a:lnTo>
                    <a:pt x="2303983" y="0"/>
                  </a:lnTo>
                  <a:lnTo>
                    <a:pt x="0" y="0"/>
                  </a:lnTo>
                  <a:lnTo>
                    <a:pt x="0" y="122174"/>
                  </a:lnTo>
                  <a:lnTo>
                    <a:pt x="2303983" y="122174"/>
                  </a:lnTo>
                  <a:lnTo>
                    <a:pt x="4607979" y="122174"/>
                  </a:lnTo>
                  <a:lnTo>
                    <a:pt x="4607979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616168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381931" y="3318429"/>
            <a:ext cx="13081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45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742892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16168" y="1945070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742892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3358826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2795464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66" name="object 66"/>
          <p:cNvSpPr txBox="1"/>
          <p:nvPr/>
        </p:nvSpPr>
        <p:spPr>
          <a:xfrm>
            <a:off x="3151297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151297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701520" y="3018420"/>
            <a:ext cx="12052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F.</a:t>
            </a:r>
            <a:r>
              <a:rPr sz="1100" spc="-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r>
              <a:rPr sz="1100" spc="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b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num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spc="-3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lexval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8_ How to Parse SDT (Top Down vs Bottom Up Parsing) _ Syntax Directed Translation - 0-1-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55753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5300" y="182191"/>
            <a:ext cx="1961514" cy="5835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5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Inherited</a:t>
            </a:r>
            <a:r>
              <a:rPr sz="1400" b="1" spc="21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Attributes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136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0311" y="627316"/>
              <a:ext cx="50800" cy="28287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743" y="816660"/>
              <a:ext cx="4432935" cy="2639695"/>
            </a:xfrm>
            <a:custGeom>
              <a:avLst/>
              <a:gdLst/>
              <a:ahLst/>
              <a:cxnLst/>
              <a:rect l="l" t="t" r="r" b="b"/>
              <a:pathLst>
                <a:path w="4432935" h="2639695">
                  <a:moveTo>
                    <a:pt x="4432567" y="0"/>
                  </a:moveTo>
                  <a:lnTo>
                    <a:pt x="0" y="0"/>
                  </a:lnTo>
                  <a:lnTo>
                    <a:pt x="0" y="2639390"/>
                  </a:lnTo>
                  <a:lnTo>
                    <a:pt x="4432567" y="263939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837855" y="3018420"/>
            <a:ext cx="9328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inh</a:t>
            </a:r>
            <a:r>
              <a:rPr sz="1100" spc="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970038"/>
            <a:ext cx="4483735" cy="1837689"/>
            <a:chOff x="87743" y="970038"/>
            <a:chExt cx="4483735" cy="183768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115123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7056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6929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970038"/>
              <a:ext cx="50800" cy="173565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159395"/>
              <a:ext cx="4432935" cy="1597660"/>
            </a:xfrm>
            <a:custGeom>
              <a:avLst/>
              <a:gdLst/>
              <a:ahLst/>
              <a:cxnLst/>
              <a:rect l="l" t="t" r="r" b="b"/>
              <a:pathLst>
                <a:path w="4432935" h="1597660">
                  <a:moveTo>
                    <a:pt x="4432567" y="0"/>
                  </a:moveTo>
                  <a:lnTo>
                    <a:pt x="0" y="0"/>
                  </a:lnTo>
                  <a:lnTo>
                    <a:pt x="0" y="1546301"/>
                  </a:lnTo>
                  <a:lnTo>
                    <a:pt x="4008" y="1566025"/>
                  </a:lnTo>
                  <a:lnTo>
                    <a:pt x="14922" y="1582178"/>
                  </a:lnTo>
                  <a:lnTo>
                    <a:pt x="31075" y="1593093"/>
                  </a:lnTo>
                  <a:lnTo>
                    <a:pt x="50800" y="1597101"/>
                  </a:lnTo>
                  <a:lnTo>
                    <a:pt x="4381767" y="1597101"/>
                  </a:lnTo>
                  <a:lnTo>
                    <a:pt x="4401492" y="1593093"/>
                  </a:lnTo>
                  <a:lnTo>
                    <a:pt x="4417644" y="1582178"/>
                  </a:lnTo>
                  <a:lnTo>
                    <a:pt x="4428558" y="1566025"/>
                  </a:lnTo>
                  <a:lnTo>
                    <a:pt x="4432567" y="154630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008138"/>
              <a:ext cx="0" cy="1717039"/>
            </a:xfrm>
            <a:custGeom>
              <a:avLst/>
              <a:gdLst/>
              <a:ahLst/>
              <a:cxnLst/>
              <a:rect l="l" t="t" r="r" b="b"/>
              <a:pathLst>
                <a:path h="1717039">
                  <a:moveTo>
                    <a:pt x="0" y="171660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9954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9827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9700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223492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65" y="1467561"/>
              <a:ext cx="65201" cy="652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165" y="1711642"/>
              <a:ext cx="65201" cy="6520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3144" y="859445"/>
            <a:ext cx="3786504" cy="96075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4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302260" marR="43180">
              <a:lnSpc>
                <a:spcPts val="1920"/>
              </a:lnSpc>
            </a:pPr>
            <a:r>
              <a:rPr sz="1100" spc="-80" dirty="0">
                <a:latin typeface="Palatino Linotype" panose="02040502050505030304"/>
                <a:cs typeface="Palatino Linotype" panose="02040502050505030304"/>
              </a:rPr>
              <a:t>How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does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(in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production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9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7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120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spc="80" dirty="0">
                <a:latin typeface="Palatino Linotype" panose="02040502050505030304"/>
                <a:cs typeface="Palatino Linotype" panose="02040502050505030304"/>
              </a:rPr>
              <a:t>)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get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its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value?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must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multiply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3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4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get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12.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302260">
              <a:lnSpc>
                <a:spcPct val="100000"/>
              </a:lnSpc>
              <a:spcBef>
                <a:spcPts val="44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So,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7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262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inherits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3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from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5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1165" y="1955711"/>
            <a:ext cx="65201" cy="6520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598585" y="1946642"/>
            <a:ext cx="30543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8125" algn="l"/>
              </a:tabLst>
            </a:pPr>
            <a:r>
              <a:rPr sz="800" spc="-5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1</a:t>
            </a:r>
            <a:r>
              <a:rPr sz="8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800" spc="-5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1</a:t>
            </a:r>
            <a:endParaRPr sz="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7532" y="1872194"/>
            <a:ext cx="40227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Then,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production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7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209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5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spc="14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*</a:t>
            </a:r>
            <a:r>
              <a:rPr sz="1100" spc="1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7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-16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7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359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inherits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12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from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7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300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and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2932" y="2044279"/>
            <a:ext cx="172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-17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5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1165" y="2371864"/>
            <a:ext cx="65201" cy="6520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77532" y="2288348"/>
            <a:ext cx="31629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Then,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7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254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turns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around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synthesizes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12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from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7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-16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81165" y="2615933"/>
            <a:ext cx="65201" cy="65201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377532" y="2327612"/>
            <a:ext cx="4130040" cy="3968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R="1042035" algn="r">
              <a:lnSpc>
                <a:spcPct val="100000"/>
              </a:lnSpc>
              <a:spcBef>
                <a:spcPts val="375"/>
              </a:spcBef>
            </a:pPr>
            <a:r>
              <a:rPr sz="800" spc="-5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1</a:t>
            </a:r>
            <a:endParaRPr sz="800">
              <a:latin typeface="Trebuchet MS" panose="020B0603020202020204"/>
              <a:cs typeface="Trebuchet MS" panose="020B0603020202020204"/>
            </a:endParaRPr>
          </a:p>
          <a:p>
            <a:pPr marL="38100">
              <a:lnSpc>
                <a:spcPct val="100000"/>
              </a:lnSpc>
              <a:spcBef>
                <a:spcPts val="36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Then,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back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production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7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97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,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synthesizes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12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from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60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sp>
        <p:nvSpPr>
          <p:cNvPr id="9" name="object 9"/>
          <p:cNvSpPr txBox="1"/>
          <p:nvPr/>
        </p:nvSpPr>
        <p:spPr>
          <a:xfrm>
            <a:off x="125844" y="573886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0311" y="627316"/>
              <a:ext cx="50800" cy="28287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3" y="816660"/>
              <a:ext cx="4432935" cy="2639695"/>
            </a:xfrm>
            <a:custGeom>
              <a:avLst/>
              <a:gdLst/>
              <a:ahLst/>
              <a:cxnLst/>
              <a:rect l="l" t="t" r="r" b="b"/>
              <a:pathLst>
                <a:path w="4432935" h="2639695">
                  <a:moveTo>
                    <a:pt x="4432567" y="0"/>
                  </a:moveTo>
                  <a:lnTo>
                    <a:pt x="0" y="0"/>
                  </a:lnTo>
                  <a:lnTo>
                    <a:pt x="0" y="2639390"/>
                  </a:lnTo>
                  <a:lnTo>
                    <a:pt x="4432567" y="263939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66820" y="2024434"/>
              <a:ext cx="281940" cy="338455"/>
            </a:xfrm>
            <a:custGeom>
              <a:avLst/>
              <a:gdLst/>
              <a:ahLst/>
              <a:cxnLst/>
              <a:rect l="l" t="t" r="r" b="b"/>
              <a:pathLst>
                <a:path w="281939" h="338455">
                  <a:moveTo>
                    <a:pt x="28168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66820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79" h="338455">
                  <a:moveTo>
                    <a:pt x="281680" y="0"/>
                  </a:moveTo>
                  <a:lnTo>
                    <a:pt x="0" y="338017"/>
                  </a:lnTo>
                </a:path>
                <a:path w="563879" h="338455">
                  <a:moveTo>
                    <a:pt x="28168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58415" y="2024434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58415" y="2108938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48501" y="1601913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48501" y="1686417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234450" y="1094887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87915" y="1522548"/>
            <a:ext cx="12255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E'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26045" y="1517408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079492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516130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260336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0" name="object 50"/>
          <p:cNvSpPr txBox="1"/>
          <p:nvPr/>
        </p:nvSpPr>
        <p:spPr>
          <a:xfrm>
            <a:off x="1389407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F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26045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*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3922188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E'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1950421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4" name="object 54"/>
          <p:cNvSpPr txBox="1"/>
          <p:nvPr/>
        </p:nvSpPr>
        <p:spPr>
          <a:xfrm>
            <a:off x="1389407" y="2784973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75"/>
              </a:spcBef>
            </a:pPr>
            <a:r>
              <a:rPr sz="850" b="1" spc="-25" dirty="0">
                <a:latin typeface="Arial" panose="020B0604020202020204"/>
                <a:cs typeface="Arial" panose="020B0604020202020204"/>
              </a:rPr>
              <a:t>num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555875" y="2528920"/>
            <a:ext cx="5080" cy="259079"/>
            <a:chOff x="1555875" y="2528920"/>
            <a:chExt cx="5080" cy="259079"/>
          </a:xfrm>
        </p:grpSpPr>
        <p:sp>
          <p:nvSpPr>
            <p:cNvPr id="56" name="object 56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616168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742892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16168" y="1945070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742892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62" name="object 62"/>
          <p:cNvGraphicFramePr>
            <a:graphicFrameLocks noGrp="1"/>
          </p:cNvGraphicFramePr>
          <p:nvPr/>
        </p:nvGraphicFramePr>
        <p:xfrm>
          <a:off x="3358826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2795464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64" name="object 64"/>
          <p:cNvSpPr txBox="1"/>
          <p:nvPr/>
        </p:nvSpPr>
        <p:spPr>
          <a:xfrm>
            <a:off x="3151297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151297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710833" y="2010350"/>
            <a:ext cx="650875" cy="28575"/>
            <a:chOff x="710833" y="2010350"/>
            <a:chExt cx="650875" cy="28575"/>
          </a:xfrm>
        </p:grpSpPr>
        <p:sp>
          <p:nvSpPr>
            <p:cNvPr id="67" name="object 67"/>
            <p:cNvSpPr/>
            <p:nvPr/>
          </p:nvSpPr>
          <p:spPr>
            <a:xfrm>
              <a:off x="713373" y="2024434"/>
              <a:ext cx="610870" cy="0"/>
            </a:xfrm>
            <a:custGeom>
              <a:avLst/>
              <a:gdLst/>
              <a:ahLst/>
              <a:cxnLst/>
              <a:rect l="l" t="t" r="r" b="b"/>
              <a:pathLst>
                <a:path w="610869">
                  <a:moveTo>
                    <a:pt x="0" y="0"/>
                  </a:moveTo>
                  <a:lnTo>
                    <a:pt x="610308" y="0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318986" y="2010350"/>
              <a:ext cx="42545" cy="28575"/>
            </a:xfrm>
            <a:custGeom>
              <a:avLst/>
              <a:gdLst/>
              <a:ahLst/>
              <a:cxnLst/>
              <a:rect l="l" t="t" r="r" b="b"/>
              <a:pathLst>
                <a:path w="42544" h="28575">
                  <a:moveTo>
                    <a:pt x="0" y="0"/>
                  </a:moveTo>
                  <a:lnTo>
                    <a:pt x="0" y="28168"/>
                  </a:lnTo>
                  <a:lnTo>
                    <a:pt x="42252" y="14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860292" y="1860565"/>
            <a:ext cx="26987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</a:t>
            </a:r>
            <a:r>
              <a:rPr sz="850" spc="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992514" y="2080770"/>
            <a:ext cx="636905" cy="256540"/>
            <a:chOff x="992514" y="2080770"/>
            <a:chExt cx="636905" cy="256540"/>
          </a:xfrm>
        </p:grpSpPr>
        <p:sp>
          <p:nvSpPr>
            <p:cNvPr id="71" name="object 71"/>
            <p:cNvSpPr/>
            <p:nvPr/>
          </p:nvSpPr>
          <p:spPr>
            <a:xfrm>
              <a:off x="995054" y="2100450"/>
              <a:ext cx="334645" cy="205740"/>
            </a:xfrm>
            <a:custGeom>
              <a:avLst/>
              <a:gdLst/>
              <a:ahLst/>
              <a:cxnLst/>
              <a:rect l="l" t="t" r="r" b="b"/>
              <a:pathLst>
                <a:path w="334644" h="205739">
                  <a:moveTo>
                    <a:pt x="0" y="205664"/>
                  </a:moveTo>
                  <a:lnTo>
                    <a:pt x="334195" y="0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317869" y="2080770"/>
              <a:ext cx="43815" cy="34290"/>
            </a:xfrm>
            <a:custGeom>
              <a:avLst/>
              <a:gdLst/>
              <a:ahLst/>
              <a:cxnLst/>
              <a:rect l="l" t="t" r="r" b="b"/>
              <a:pathLst>
                <a:path w="43815" h="34289">
                  <a:moveTo>
                    <a:pt x="43369" y="0"/>
                  </a:moveTo>
                  <a:lnTo>
                    <a:pt x="7389" y="22140"/>
                  </a:lnTo>
                  <a:lnTo>
                    <a:pt x="14769" y="34139"/>
                  </a:lnTo>
                  <a:lnTo>
                    <a:pt x="43369" y="0"/>
                  </a:lnTo>
                  <a:close/>
                </a:path>
                <a:path w="43815" h="34289">
                  <a:moveTo>
                    <a:pt x="43369" y="0"/>
                  </a:moveTo>
                  <a:lnTo>
                    <a:pt x="0" y="10149"/>
                  </a:lnTo>
                  <a:lnTo>
                    <a:pt x="7389" y="22140"/>
                  </a:lnTo>
                  <a:lnTo>
                    <a:pt x="433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614752" y="2174664"/>
              <a:ext cx="0" cy="160020"/>
            </a:xfrm>
            <a:custGeom>
              <a:avLst/>
              <a:gdLst/>
              <a:ahLst/>
              <a:cxnLst/>
              <a:rect l="l" t="t" r="r" b="b"/>
              <a:pathLst>
                <a:path h="160019">
                  <a:moveTo>
                    <a:pt x="0" y="159619"/>
                  </a:moveTo>
                  <a:lnTo>
                    <a:pt x="0" y="0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600667" y="2137107"/>
              <a:ext cx="28575" cy="42545"/>
            </a:xfrm>
            <a:custGeom>
              <a:avLst/>
              <a:gdLst/>
              <a:ahLst/>
              <a:cxnLst/>
              <a:rect l="l" t="t" r="r" b="b"/>
              <a:pathLst>
                <a:path w="28575" h="42544">
                  <a:moveTo>
                    <a:pt x="14084" y="0"/>
                  </a:moveTo>
                  <a:lnTo>
                    <a:pt x="0" y="42252"/>
                  </a:lnTo>
                  <a:lnTo>
                    <a:pt x="14084" y="42252"/>
                  </a:lnTo>
                  <a:lnTo>
                    <a:pt x="14084" y="0"/>
                  </a:lnTo>
                  <a:close/>
                </a:path>
                <a:path w="28575" h="42544">
                  <a:moveTo>
                    <a:pt x="14084" y="0"/>
                  </a:moveTo>
                  <a:lnTo>
                    <a:pt x="14084" y="42252"/>
                  </a:lnTo>
                  <a:lnTo>
                    <a:pt x="28168" y="42252"/>
                  </a:lnTo>
                  <a:lnTo>
                    <a:pt x="140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1073430" y="2085910"/>
            <a:ext cx="698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*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630220" y="2170414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500646" y="1945070"/>
            <a:ext cx="3930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54635" algn="l"/>
              </a:tabLst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T'</a:t>
            </a:r>
            <a:r>
              <a:rPr sz="850" i="1" dirty="0">
                <a:latin typeface="Arial" panose="020B0604020202020204"/>
                <a:cs typeface="Arial" panose="020B0604020202020204"/>
              </a:rPr>
              <a:t>	</a:t>
            </a: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837855" y="3018420"/>
            <a:ext cx="9328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inh</a:t>
            </a:r>
            <a:r>
              <a:rPr sz="1100" spc="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sp>
        <p:nvSpPr>
          <p:cNvPr id="9" name="object 9"/>
          <p:cNvSpPr txBox="1"/>
          <p:nvPr/>
        </p:nvSpPr>
        <p:spPr>
          <a:xfrm>
            <a:off x="125844" y="573886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0311" y="627316"/>
              <a:ext cx="50800" cy="28287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3" y="816660"/>
              <a:ext cx="4432935" cy="2639695"/>
            </a:xfrm>
            <a:custGeom>
              <a:avLst/>
              <a:gdLst/>
              <a:ahLst/>
              <a:cxnLst/>
              <a:rect l="l" t="t" r="r" b="b"/>
              <a:pathLst>
                <a:path w="4432935" h="2639695">
                  <a:moveTo>
                    <a:pt x="4432567" y="0"/>
                  </a:moveTo>
                  <a:lnTo>
                    <a:pt x="0" y="0"/>
                  </a:lnTo>
                  <a:lnTo>
                    <a:pt x="0" y="2639390"/>
                  </a:lnTo>
                  <a:lnTo>
                    <a:pt x="4432567" y="263939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66820" y="2024434"/>
              <a:ext cx="281940" cy="338455"/>
            </a:xfrm>
            <a:custGeom>
              <a:avLst/>
              <a:gdLst/>
              <a:ahLst/>
              <a:cxnLst/>
              <a:rect l="l" t="t" r="r" b="b"/>
              <a:pathLst>
                <a:path w="281939" h="338455">
                  <a:moveTo>
                    <a:pt x="28168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66820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79" h="338455">
                  <a:moveTo>
                    <a:pt x="281680" y="0"/>
                  </a:moveTo>
                  <a:lnTo>
                    <a:pt x="0" y="338017"/>
                  </a:lnTo>
                </a:path>
                <a:path w="563879" h="338455">
                  <a:moveTo>
                    <a:pt x="28168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58415" y="2024434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58415" y="2108938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48501" y="1601913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48501" y="1686417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234450" y="1094887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87915" y="1522548"/>
            <a:ext cx="12255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E'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26045" y="1517408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00646" y="1945070"/>
            <a:ext cx="1162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T'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79492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16130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260336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1389407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F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6045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*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3922188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E'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1950421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5" name="object 55"/>
          <p:cNvSpPr txBox="1"/>
          <p:nvPr/>
        </p:nvSpPr>
        <p:spPr>
          <a:xfrm>
            <a:off x="1389407" y="2784973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75"/>
              </a:spcBef>
            </a:pPr>
            <a:r>
              <a:rPr sz="850" b="1" spc="-25" dirty="0">
                <a:latin typeface="Arial" panose="020B0604020202020204"/>
                <a:cs typeface="Arial" panose="020B0604020202020204"/>
              </a:rPr>
              <a:t>num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555875" y="2528920"/>
            <a:ext cx="5080" cy="259079"/>
            <a:chOff x="1555875" y="2528920"/>
            <a:chExt cx="5080" cy="259079"/>
          </a:xfrm>
        </p:grpSpPr>
        <p:sp>
          <p:nvSpPr>
            <p:cNvPr id="57" name="object 57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616168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742892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16168" y="1945070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742892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3358826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2795464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65" name="object 65"/>
          <p:cNvSpPr txBox="1"/>
          <p:nvPr/>
        </p:nvSpPr>
        <p:spPr>
          <a:xfrm>
            <a:off x="3151297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151297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710833" y="2010350"/>
            <a:ext cx="650875" cy="28575"/>
            <a:chOff x="710833" y="2010350"/>
            <a:chExt cx="650875" cy="28575"/>
          </a:xfrm>
        </p:grpSpPr>
        <p:sp>
          <p:nvSpPr>
            <p:cNvPr id="68" name="object 68"/>
            <p:cNvSpPr/>
            <p:nvPr/>
          </p:nvSpPr>
          <p:spPr>
            <a:xfrm>
              <a:off x="713373" y="2024434"/>
              <a:ext cx="610870" cy="0"/>
            </a:xfrm>
            <a:custGeom>
              <a:avLst/>
              <a:gdLst/>
              <a:ahLst/>
              <a:cxnLst/>
              <a:rect l="l" t="t" r="r" b="b"/>
              <a:pathLst>
                <a:path w="610869">
                  <a:moveTo>
                    <a:pt x="0" y="0"/>
                  </a:moveTo>
                  <a:lnTo>
                    <a:pt x="610308" y="0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318986" y="2010350"/>
              <a:ext cx="42545" cy="28575"/>
            </a:xfrm>
            <a:custGeom>
              <a:avLst/>
              <a:gdLst/>
              <a:ahLst/>
              <a:cxnLst/>
              <a:rect l="l" t="t" r="r" b="b"/>
              <a:pathLst>
                <a:path w="42544" h="28575">
                  <a:moveTo>
                    <a:pt x="0" y="0"/>
                  </a:moveTo>
                  <a:lnTo>
                    <a:pt x="0" y="28168"/>
                  </a:lnTo>
                  <a:lnTo>
                    <a:pt x="42252" y="14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860292" y="1860565"/>
            <a:ext cx="26987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</a:t>
            </a:r>
            <a:r>
              <a:rPr sz="850" spc="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753052" y="2078230"/>
            <a:ext cx="368935" cy="227965"/>
            <a:chOff x="1753052" y="2078230"/>
            <a:chExt cx="368935" cy="227965"/>
          </a:xfrm>
        </p:grpSpPr>
        <p:sp>
          <p:nvSpPr>
            <p:cNvPr id="72" name="object 72"/>
            <p:cNvSpPr/>
            <p:nvPr/>
          </p:nvSpPr>
          <p:spPr>
            <a:xfrm>
              <a:off x="1755592" y="2080770"/>
              <a:ext cx="334645" cy="205740"/>
            </a:xfrm>
            <a:custGeom>
              <a:avLst/>
              <a:gdLst/>
              <a:ahLst/>
              <a:cxnLst/>
              <a:rect l="l" t="t" r="r" b="b"/>
              <a:pathLst>
                <a:path w="334644" h="205739">
                  <a:moveTo>
                    <a:pt x="0" y="0"/>
                  </a:moveTo>
                  <a:lnTo>
                    <a:pt x="334195" y="205664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078408" y="2271975"/>
              <a:ext cx="43815" cy="34290"/>
            </a:xfrm>
            <a:custGeom>
              <a:avLst/>
              <a:gdLst/>
              <a:ahLst/>
              <a:cxnLst/>
              <a:rect l="l" t="t" r="r" b="b"/>
              <a:pathLst>
                <a:path w="43814" h="34289">
                  <a:moveTo>
                    <a:pt x="7389" y="11999"/>
                  </a:moveTo>
                  <a:lnTo>
                    <a:pt x="0" y="23989"/>
                  </a:lnTo>
                  <a:lnTo>
                    <a:pt x="43369" y="34139"/>
                  </a:lnTo>
                  <a:lnTo>
                    <a:pt x="7389" y="11999"/>
                  </a:lnTo>
                  <a:close/>
                </a:path>
                <a:path w="43814" h="34289">
                  <a:moveTo>
                    <a:pt x="14769" y="0"/>
                  </a:moveTo>
                  <a:lnTo>
                    <a:pt x="7389" y="11999"/>
                  </a:lnTo>
                  <a:lnTo>
                    <a:pt x="43369" y="34139"/>
                  </a:lnTo>
                  <a:lnTo>
                    <a:pt x="1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1899694" y="2001406"/>
            <a:ext cx="33274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</a:t>
            </a:r>
            <a:r>
              <a:rPr sz="850" spc="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306254" y="2367591"/>
            <a:ext cx="15113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673479" y="3092867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1</a:t>
            </a:r>
            <a:endParaRPr sz="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567116" y="3018420"/>
            <a:ext cx="14744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inh</a:t>
            </a:r>
            <a:r>
              <a:rPr sz="1100" spc="3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inh</a:t>
            </a:r>
            <a:r>
              <a:rPr sz="1100" spc="-3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×</a:t>
            </a:r>
            <a:r>
              <a:rPr sz="1100" spc="-10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F.</a:t>
            </a:r>
            <a:r>
              <a:rPr sz="1100" spc="-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sp>
        <p:nvSpPr>
          <p:cNvPr id="9" name="object 9"/>
          <p:cNvSpPr txBox="1"/>
          <p:nvPr/>
        </p:nvSpPr>
        <p:spPr>
          <a:xfrm>
            <a:off x="125844" y="573886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0311" y="627316"/>
              <a:ext cx="50800" cy="28287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3" y="816660"/>
              <a:ext cx="4432935" cy="2639695"/>
            </a:xfrm>
            <a:custGeom>
              <a:avLst/>
              <a:gdLst/>
              <a:ahLst/>
              <a:cxnLst/>
              <a:rect l="l" t="t" r="r" b="b"/>
              <a:pathLst>
                <a:path w="4432935" h="2639695">
                  <a:moveTo>
                    <a:pt x="4432567" y="0"/>
                  </a:moveTo>
                  <a:lnTo>
                    <a:pt x="0" y="0"/>
                  </a:lnTo>
                  <a:lnTo>
                    <a:pt x="0" y="2639390"/>
                  </a:lnTo>
                  <a:lnTo>
                    <a:pt x="4432567" y="263939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66820" y="2024434"/>
              <a:ext cx="281940" cy="338455"/>
            </a:xfrm>
            <a:custGeom>
              <a:avLst/>
              <a:gdLst/>
              <a:ahLst/>
              <a:cxnLst/>
              <a:rect l="l" t="t" r="r" b="b"/>
              <a:pathLst>
                <a:path w="281939" h="338455">
                  <a:moveTo>
                    <a:pt x="28168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66820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79" h="338455">
                  <a:moveTo>
                    <a:pt x="281680" y="0"/>
                  </a:moveTo>
                  <a:lnTo>
                    <a:pt x="0" y="338017"/>
                  </a:lnTo>
                </a:path>
                <a:path w="563879" h="338455">
                  <a:moveTo>
                    <a:pt x="28168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58415" y="2024434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58415" y="2108938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48501" y="1601913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48501" y="1686417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234450" y="1094887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87915" y="1522548"/>
            <a:ext cx="12255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E'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26045" y="1517408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00646" y="1945070"/>
            <a:ext cx="1162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T'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79492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16130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260336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1389407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F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6045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*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3922188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E'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1950421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5" name="object 55"/>
          <p:cNvSpPr txBox="1"/>
          <p:nvPr/>
        </p:nvSpPr>
        <p:spPr>
          <a:xfrm>
            <a:off x="1389407" y="2784973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75"/>
              </a:spcBef>
            </a:pPr>
            <a:r>
              <a:rPr sz="850" b="1" spc="-25" dirty="0">
                <a:latin typeface="Arial" panose="020B0604020202020204"/>
                <a:cs typeface="Arial" panose="020B0604020202020204"/>
              </a:rPr>
              <a:t>num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555875" y="2528920"/>
            <a:ext cx="5080" cy="259079"/>
            <a:chOff x="1555875" y="2528920"/>
            <a:chExt cx="5080" cy="259079"/>
          </a:xfrm>
        </p:grpSpPr>
        <p:sp>
          <p:nvSpPr>
            <p:cNvPr id="57" name="object 57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616168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742892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16168" y="1945070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742892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3358826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2795464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65" name="object 65"/>
          <p:cNvSpPr txBox="1"/>
          <p:nvPr/>
        </p:nvSpPr>
        <p:spPr>
          <a:xfrm>
            <a:off x="3151297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151297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710833" y="2010350"/>
            <a:ext cx="650875" cy="28575"/>
            <a:chOff x="710833" y="2010350"/>
            <a:chExt cx="650875" cy="28575"/>
          </a:xfrm>
        </p:grpSpPr>
        <p:sp>
          <p:nvSpPr>
            <p:cNvPr id="68" name="object 68"/>
            <p:cNvSpPr/>
            <p:nvPr/>
          </p:nvSpPr>
          <p:spPr>
            <a:xfrm>
              <a:off x="713373" y="2024434"/>
              <a:ext cx="610870" cy="0"/>
            </a:xfrm>
            <a:custGeom>
              <a:avLst/>
              <a:gdLst/>
              <a:ahLst/>
              <a:cxnLst/>
              <a:rect l="l" t="t" r="r" b="b"/>
              <a:pathLst>
                <a:path w="610869">
                  <a:moveTo>
                    <a:pt x="0" y="0"/>
                  </a:moveTo>
                  <a:lnTo>
                    <a:pt x="610308" y="0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318986" y="2010350"/>
              <a:ext cx="42545" cy="28575"/>
            </a:xfrm>
            <a:custGeom>
              <a:avLst/>
              <a:gdLst/>
              <a:ahLst/>
              <a:cxnLst/>
              <a:rect l="l" t="t" r="r" b="b"/>
              <a:pathLst>
                <a:path w="42544" h="28575">
                  <a:moveTo>
                    <a:pt x="0" y="0"/>
                  </a:moveTo>
                  <a:lnTo>
                    <a:pt x="0" y="28168"/>
                  </a:lnTo>
                  <a:lnTo>
                    <a:pt x="42252" y="14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860292" y="1860565"/>
            <a:ext cx="26987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</a:t>
            </a:r>
            <a:r>
              <a:rPr sz="850" spc="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753052" y="2078230"/>
            <a:ext cx="368935" cy="227965"/>
            <a:chOff x="1753052" y="2078230"/>
            <a:chExt cx="368935" cy="227965"/>
          </a:xfrm>
        </p:grpSpPr>
        <p:sp>
          <p:nvSpPr>
            <p:cNvPr id="72" name="object 72"/>
            <p:cNvSpPr/>
            <p:nvPr/>
          </p:nvSpPr>
          <p:spPr>
            <a:xfrm>
              <a:off x="1755592" y="2080770"/>
              <a:ext cx="334645" cy="205740"/>
            </a:xfrm>
            <a:custGeom>
              <a:avLst/>
              <a:gdLst/>
              <a:ahLst/>
              <a:cxnLst/>
              <a:rect l="l" t="t" r="r" b="b"/>
              <a:pathLst>
                <a:path w="334644" h="205739">
                  <a:moveTo>
                    <a:pt x="0" y="0"/>
                  </a:moveTo>
                  <a:lnTo>
                    <a:pt x="334195" y="205664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078408" y="2271975"/>
              <a:ext cx="43815" cy="34290"/>
            </a:xfrm>
            <a:custGeom>
              <a:avLst/>
              <a:gdLst/>
              <a:ahLst/>
              <a:cxnLst/>
              <a:rect l="l" t="t" r="r" b="b"/>
              <a:pathLst>
                <a:path w="43814" h="34289">
                  <a:moveTo>
                    <a:pt x="7389" y="11999"/>
                  </a:moveTo>
                  <a:lnTo>
                    <a:pt x="0" y="23989"/>
                  </a:lnTo>
                  <a:lnTo>
                    <a:pt x="43369" y="34139"/>
                  </a:lnTo>
                  <a:lnTo>
                    <a:pt x="7389" y="11999"/>
                  </a:lnTo>
                  <a:close/>
                </a:path>
                <a:path w="43814" h="34289">
                  <a:moveTo>
                    <a:pt x="14769" y="0"/>
                  </a:moveTo>
                  <a:lnTo>
                    <a:pt x="7389" y="11999"/>
                  </a:lnTo>
                  <a:lnTo>
                    <a:pt x="43369" y="34139"/>
                  </a:lnTo>
                  <a:lnTo>
                    <a:pt x="1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1899694" y="2001406"/>
            <a:ext cx="33274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</a:t>
            </a:r>
            <a:r>
              <a:rPr sz="850" spc="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306254" y="2367591"/>
            <a:ext cx="15113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800682" y="3018420"/>
            <a:ext cx="10071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syn</a:t>
            </a:r>
            <a:r>
              <a:rPr sz="1100" spc="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-1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inh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sp>
        <p:nvSpPr>
          <p:cNvPr id="9" name="object 9"/>
          <p:cNvSpPr txBox="1"/>
          <p:nvPr/>
        </p:nvSpPr>
        <p:spPr>
          <a:xfrm>
            <a:off x="125844" y="573886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0311" y="627316"/>
              <a:ext cx="50800" cy="28287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3" y="816660"/>
              <a:ext cx="4432935" cy="2639695"/>
            </a:xfrm>
            <a:custGeom>
              <a:avLst/>
              <a:gdLst/>
              <a:ahLst/>
              <a:cxnLst/>
              <a:rect l="l" t="t" r="r" b="b"/>
              <a:pathLst>
                <a:path w="4432935" h="2639695">
                  <a:moveTo>
                    <a:pt x="4432567" y="0"/>
                  </a:moveTo>
                  <a:lnTo>
                    <a:pt x="0" y="0"/>
                  </a:lnTo>
                  <a:lnTo>
                    <a:pt x="0" y="2639390"/>
                  </a:lnTo>
                  <a:lnTo>
                    <a:pt x="4432567" y="263939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66820" y="2024434"/>
              <a:ext cx="281940" cy="338455"/>
            </a:xfrm>
            <a:custGeom>
              <a:avLst/>
              <a:gdLst/>
              <a:ahLst/>
              <a:cxnLst/>
              <a:rect l="l" t="t" r="r" b="b"/>
              <a:pathLst>
                <a:path w="281939" h="338455">
                  <a:moveTo>
                    <a:pt x="28168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66820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79" h="338455">
                  <a:moveTo>
                    <a:pt x="281680" y="0"/>
                  </a:moveTo>
                  <a:lnTo>
                    <a:pt x="0" y="338017"/>
                  </a:lnTo>
                </a:path>
                <a:path w="563879" h="338455">
                  <a:moveTo>
                    <a:pt x="28168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58415" y="2024434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58415" y="2108938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48501" y="1601913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48501" y="1686417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234450" y="1094887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87915" y="1522548"/>
            <a:ext cx="12255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E'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26045" y="1517408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00646" y="1945070"/>
            <a:ext cx="1162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T'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79492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16130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260336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1389407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F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6045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*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3922188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E'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1950421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5" name="object 55"/>
          <p:cNvSpPr txBox="1"/>
          <p:nvPr/>
        </p:nvSpPr>
        <p:spPr>
          <a:xfrm>
            <a:off x="1389407" y="2784973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75"/>
              </a:spcBef>
            </a:pPr>
            <a:r>
              <a:rPr sz="850" b="1" spc="-25" dirty="0">
                <a:latin typeface="Arial" panose="020B0604020202020204"/>
                <a:cs typeface="Arial" panose="020B0604020202020204"/>
              </a:rPr>
              <a:t>num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555875" y="2528920"/>
            <a:ext cx="5080" cy="259079"/>
            <a:chOff x="1555875" y="2528920"/>
            <a:chExt cx="5080" cy="259079"/>
          </a:xfrm>
        </p:grpSpPr>
        <p:sp>
          <p:nvSpPr>
            <p:cNvPr id="57" name="object 57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616168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742892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16168" y="1945070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742892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3358826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2795464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65" name="object 65"/>
          <p:cNvSpPr txBox="1"/>
          <p:nvPr/>
        </p:nvSpPr>
        <p:spPr>
          <a:xfrm>
            <a:off x="3151297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151297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710833" y="2010350"/>
            <a:ext cx="650875" cy="28575"/>
            <a:chOff x="710833" y="2010350"/>
            <a:chExt cx="650875" cy="28575"/>
          </a:xfrm>
        </p:grpSpPr>
        <p:sp>
          <p:nvSpPr>
            <p:cNvPr id="68" name="object 68"/>
            <p:cNvSpPr/>
            <p:nvPr/>
          </p:nvSpPr>
          <p:spPr>
            <a:xfrm>
              <a:off x="713373" y="2024434"/>
              <a:ext cx="610870" cy="0"/>
            </a:xfrm>
            <a:custGeom>
              <a:avLst/>
              <a:gdLst/>
              <a:ahLst/>
              <a:cxnLst/>
              <a:rect l="l" t="t" r="r" b="b"/>
              <a:pathLst>
                <a:path w="610869">
                  <a:moveTo>
                    <a:pt x="0" y="0"/>
                  </a:moveTo>
                  <a:lnTo>
                    <a:pt x="610308" y="0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318986" y="2010350"/>
              <a:ext cx="42545" cy="28575"/>
            </a:xfrm>
            <a:custGeom>
              <a:avLst/>
              <a:gdLst/>
              <a:ahLst/>
              <a:cxnLst/>
              <a:rect l="l" t="t" r="r" b="b"/>
              <a:pathLst>
                <a:path w="42544" h="28575">
                  <a:moveTo>
                    <a:pt x="0" y="0"/>
                  </a:moveTo>
                  <a:lnTo>
                    <a:pt x="0" y="28168"/>
                  </a:lnTo>
                  <a:lnTo>
                    <a:pt x="42252" y="14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860292" y="1860565"/>
            <a:ext cx="26987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</a:t>
            </a:r>
            <a:r>
              <a:rPr sz="850" spc="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755592" y="2080770"/>
            <a:ext cx="368935" cy="227965"/>
            <a:chOff x="1755592" y="2080770"/>
            <a:chExt cx="368935" cy="227965"/>
          </a:xfrm>
        </p:grpSpPr>
        <p:sp>
          <p:nvSpPr>
            <p:cNvPr id="72" name="object 72"/>
            <p:cNvSpPr/>
            <p:nvPr/>
          </p:nvSpPr>
          <p:spPr>
            <a:xfrm>
              <a:off x="1787582" y="2100450"/>
              <a:ext cx="334645" cy="205740"/>
            </a:xfrm>
            <a:custGeom>
              <a:avLst/>
              <a:gdLst/>
              <a:ahLst/>
              <a:cxnLst/>
              <a:rect l="l" t="t" r="r" b="b"/>
              <a:pathLst>
                <a:path w="334644" h="205739">
                  <a:moveTo>
                    <a:pt x="0" y="0"/>
                  </a:moveTo>
                  <a:lnTo>
                    <a:pt x="334195" y="205664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755592" y="2080770"/>
              <a:ext cx="43815" cy="34290"/>
            </a:xfrm>
            <a:custGeom>
              <a:avLst/>
              <a:gdLst/>
              <a:ahLst/>
              <a:cxnLst/>
              <a:rect l="l" t="t" r="r" b="b"/>
              <a:pathLst>
                <a:path w="43814" h="34289">
                  <a:moveTo>
                    <a:pt x="0" y="0"/>
                  </a:moveTo>
                  <a:lnTo>
                    <a:pt x="28600" y="34139"/>
                  </a:lnTo>
                  <a:lnTo>
                    <a:pt x="35980" y="22140"/>
                  </a:lnTo>
                  <a:lnTo>
                    <a:pt x="0" y="0"/>
                  </a:lnTo>
                  <a:close/>
                </a:path>
                <a:path w="43814" h="34289">
                  <a:moveTo>
                    <a:pt x="0" y="0"/>
                  </a:moveTo>
                  <a:lnTo>
                    <a:pt x="35980" y="22140"/>
                  </a:lnTo>
                  <a:lnTo>
                    <a:pt x="43369" y="10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1886549" y="2001406"/>
            <a:ext cx="3575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</a:t>
            </a:r>
            <a:r>
              <a:rPr sz="850" spc="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306254" y="2367591"/>
            <a:ext cx="15113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461945" y="3092867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1</a:t>
            </a:r>
            <a:endParaRPr sz="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791893" y="3018420"/>
            <a:ext cx="1024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syn</a:t>
            </a:r>
            <a:r>
              <a:rPr sz="1100" spc="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-1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syn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sp>
        <p:nvSpPr>
          <p:cNvPr id="9" name="object 9"/>
          <p:cNvSpPr txBox="1"/>
          <p:nvPr/>
        </p:nvSpPr>
        <p:spPr>
          <a:xfrm>
            <a:off x="125844" y="573886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0311" y="627316"/>
              <a:ext cx="50800" cy="28287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3" y="816660"/>
              <a:ext cx="4432935" cy="2639695"/>
            </a:xfrm>
            <a:custGeom>
              <a:avLst/>
              <a:gdLst/>
              <a:ahLst/>
              <a:cxnLst/>
              <a:rect l="l" t="t" r="r" b="b"/>
              <a:pathLst>
                <a:path w="4432935" h="2639695">
                  <a:moveTo>
                    <a:pt x="4432567" y="0"/>
                  </a:moveTo>
                  <a:lnTo>
                    <a:pt x="0" y="0"/>
                  </a:lnTo>
                  <a:lnTo>
                    <a:pt x="0" y="2639390"/>
                  </a:lnTo>
                  <a:lnTo>
                    <a:pt x="4432567" y="263939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66820" y="2024434"/>
              <a:ext cx="281940" cy="338455"/>
            </a:xfrm>
            <a:custGeom>
              <a:avLst/>
              <a:gdLst/>
              <a:ahLst/>
              <a:cxnLst/>
              <a:rect l="l" t="t" r="r" b="b"/>
              <a:pathLst>
                <a:path w="281939" h="338455">
                  <a:moveTo>
                    <a:pt x="28168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66820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79" h="338455">
                  <a:moveTo>
                    <a:pt x="281680" y="0"/>
                  </a:moveTo>
                  <a:lnTo>
                    <a:pt x="0" y="338017"/>
                  </a:lnTo>
                </a:path>
                <a:path w="563879" h="338455">
                  <a:moveTo>
                    <a:pt x="28168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58415" y="2024434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58415" y="2108938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48501" y="1601913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48501" y="1686417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234450" y="1094887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87915" y="1522548"/>
            <a:ext cx="12255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E'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26045" y="1517408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00646" y="1945070"/>
            <a:ext cx="1162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T'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79492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16130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260336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1389407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F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6045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*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3922188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E'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1950421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5" name="object 55"/>
          <p:cNvSpPr txBox="1"/>
          <p:nvPr/>
        </p:nvSpPr>
        <p:spPr>
          <a:xfrm>
            <a:off x="1389407" y="2784973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75"/>
              </a:spcBef>
            </a:pPr>
            <a:r>
              <a:rPr sz="850" b="1" spc="-25" dirty="0">
                <a:latin typeface="Arial" panose="020B0604020202020204"/>
                <a:cs typeface="Arial" panose="020B0604020202020204"/>
              </a:rPr>
              <a:t>num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555875" y="2528920"/>
            <a:ext cx="5080" cy="259079"/>
            <a:chOff x="1555875" y="2528920"/>
            <a:chExt cx="5080" cy="259079"/>
          </a:xfrm>
        </p:grpSpPr>
        <p:sp>
          <p:nvSpPr>
            <p:cNvPr id="57" name="object 57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616168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742892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16168" y="1945070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742892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3358826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2795464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65" name="object 65"/>
          <p:cNvSpPr txBox="1"/>
          <p:nvPr/>
        </p:nvSpPr>
        <p:spPr>
          <a:xfrm>
            <a:off x="3151297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151297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710833" y="2010350"/>
            <a:ext cx="650875" cy="28575"/>
            <a:chOff x="710833" y="2010350"/>
            <a:chExt cx="650875" cy="28575"/>
          </a:xfrm>
        </p:grpSpPr>
        <p:sp>
          <p:nvSpPr>
            <p:cNvPr id="68" name="object 68"/>
            <p:cNvSpPr/>
            <p:nvPr/>
          </p:nvSpPr>
          <p:spPr>
            <a:xfrm>
              <a:off x="713373" y="2024434"/>
              <a:ext cx="610870" cy="0"/>
            </a:xfrm>
            <a:custGeom>
              <a:avLst/>
              <a:gdLst/>
              <a:ahLst/>
              <a:cxnLst/>
              <a:rect l="l" t="t" r="r" b="b"/>
              <a:pathLst>
                <a:path w="610869">
                  <a:moveTo>
                    <a:pt x="0" y="0"/>
                  </a:moveTo>
                  <a:lnTo>
                    <a:pt x="610308" y="0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318986" y="2010350"/>
              <a:ext cx="42545" cy="28575"/>
            </a:xfrm>
            <a:custGeom>
              <a:avLst/>
              <a:gdLst/>
              <a:ahLst/>
              <a:cxnLst/>
              <a:rect l="l" t="t" r="r" b="b"/>
              <a:pathLst>
                <a:path w="42544" h="28575">
                  <a:moveTo>
                    <a:pt x="0" y="0"/>
                  </a:moveTo>
                  <a:lnTo>
                    <a:pt x="0" y="28168"/>
                  </a:lnTo>
                  <a:lnTo>
                    <a:pt x="42252" y="14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860292" y="1860565"/>
            <a:ext cx="26987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</a:t>
            </a:r>
            <a:r>
              <a:rPr sz="850" spc="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755592" y="2080770"/>
            <a:ext cx="368935" cy="227965"/>
            <a:chOff x="1755592" y="2080770"/>
            <a:chExt cx="368935" cy="227965"/>
          </a:xfrm>
        </p:grpSpPr>
        <p:sp>
          <p:nvSpPr>
            <p:cNvPr id="72" name="object 72"/>
            <p:cNvSpPr/>
            <p:nvPr/>
          </p:nvSpPr>
          <p:spPr>
            <a:xfrm>
              <a:off x="1787582" y="2100450"/>
              <a:ext cx="334645" cy="205740"/>
            </a:xfrm>
            <a:custGeom>
              <a:avLst/>
              <a:gdLst/>
              <a:ahLst/>
              <a:cxnLst/>
              <a:rect l="l" t="t" r="r" b="b"/>
              <a:pathLst>
                <a:path w="334644" h="205739">
                  <a:moveTo>
                    <a:pt x="0" y="0"/>
                  </a:moveTo>
                  <a:lnTo>
                    <a:pt x="334195" y="205664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755592" y="2080770"/>
              <a:ext cx="43815" cy="34290"/>
            </a:xfrm>
            <a:custGeom>
              <a:avLst/>
              <a:gdLst/>
              <a:ahLst/>
              <a:cxnLst/>
              <a:rect l="l" t="t" r="r" b="b"/>
              <a:pathLst>
                <a:path w="43814" h="34289">
                  <a:moveTo>
                    <a:pt x="0" y="0"/>
                  </a:moveTo>
                  <a:lnTo>
                    <a:pt x="28600" y="34139"/>
                  </a:lnTo>
                  <a:lnTo>
                    <a:pt x="35980" y="22140"/>
                  </a:lnTo>
                  <a:lnTo>
                    <a:pt x="0" y="0"/>
                  </a:lnTo>
                  <a:close/>
                </a:path>
                <a:path w="43814" h="34289">
                  <a:moveTo>
                    <a:pt x="0" y="0"/>
                  </a:moveTo>
                  <a:lnTo>
                    <a:pt x="35980" y="22140"/>
                  </a:lnTo>
                  <a:lnTo>
                    <a:pt x="43369" y="10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1886549" y="2001406"/>
            <a:ext cx="3575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</a:t>
            </a:r>
            <a:r>
              <a:rPr sz="850" spc="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306254" y="2367591"/>
            <a:ext cx="15113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192230" y="1658249"/>
            <a:ext cx="368935" cy="227965"/>
            <a:chOff x="1192230" y="1658249"/>
            <a:chExt cx="368935" cy="227965"/>
          </a:xfrm>
        </p:grpSpPr>
        <p:sp>
          <p:nvSpPr>
            <p:cNvPr id="77" name="object 77"/>
            <p:cNvSpPr/>
            <p:nvPr/>
          </p:nvSpPr>
          <p:spPr>
            <a:xfrm>
              <a:off x="1224220" y="1677929"/>
              <a:ext cx="334645" cy="205740"/>
            </a:xfrm>
            <a:custGeom>
              <a:avLst/>
              <a:gdLst/>
              <a:ahLst/>
              <a:cxnLst/>
              <a:rect l="l" t="t" r="r" b="b"/>
              <a:pathLst>
                <a:path w="334644" h="205739">
                  <a:moveTo>
                    <a:pt x="0" y="0"/>
                  </a:moveTo>
                  <a:lnTo>
                    <a:pt x="334195" y="205664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192230" y="1658249"/>
              <a:ext cx="43815" cy="34290"/>
            </a:xfrm>
            <a:custGeom>
              <a:avLst/>
              <a:gdLst/>
              <a:ahLst/>
              <a:cxnLst/>
              <a:rect l="l" t="t" r="r" b="b"/>
              <a:pathLst>
                <a:path w="43815" h="34289">
                  <a:moveTo>
                    <a:pt x="0" y="0"/>
                  </a:moveTo>
                  <a:lnTo>
                    <a:pt x="28600" y="34139"/>
                  </a:lnTo>
                  <a:lnTo>
                    <a:pt x="35980" y="22140"/>
                  </a:lnTo>
                  <a:lnTo>
                    <a:pt x="0" y="0"/>
                  </a:lnTo>
                  <a:close/>
                </a:path>
                <a:path w="43815" h="34289">
                  <a:moveTo>
                    <a:pt x="0" y="0"/>
                  </a:moveTo>
                  <a:lnTo>
                    <a:pt x="35980" y="22140"/>
                  </a:lnTo>
                  <a:lnTo>
                    <a:pt x="43369" y="10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1323187" y="1578884"/>
            <a:ext cx="3575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</a:t>
            </a:r>
            <a:r>
              <a:rPr sz="850" spc="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831975" y="3018420"/>
            <a:ext cx="94424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r>
              <a:rPr sz="1100" spc="-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-1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syn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381931" y="3318429"/>
            <a:ext cx="13081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52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  <p:transition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sp>
        <p:nvSpPr>
          <p:cNvPr id="9" name="object 9"/>
          <p:cNvSpPr txBox="1"/>
          <p:nvPr/>
        </p:nvSpPr>
        <p:spPr>
          <a:xfrm>
            <a:off x="125844" y="573886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0311" y="627316"/>
              <a:ext cx="50800" cy="28287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3" y="816660"/>
              <a:ext cx="4432935" cy="2639695"/>
            </a:xfrm>
            <a:custGeom>
              <a:avLst/>
              <a:gdLst/>
              <a:ahLst/>
              <a:cxnLst/>
              <a:rect l="l" t="t" r="r" b="b"/>
              <a:pathLst>
                <a:path w="4432935" h="2639695">
                  <a:moveTo>
                    <a:pt x="4432567" y="0"/>
                  </a:moveTo>
                  <a:lnTo>
                    <a:pt x="0" y="0"/>
                  </a:lnTo>
                  <a:lnTo>
                    <a:pt x="0" y="2639390"/>
                  </a:lnTo>
                  <a:lnTo>
                    <a:pt x="4432567" y="263939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66820" y="2024434"/>
              <a:ext cx="281940" cy="338455"/>
            </a:xfrm>
            <a:custGeom>
              <a:avLst/>
              <a:gdLst/>
              <a:ahLst/>
              <a:cxnLst/>
              <a:rect l="l" t="t" r="r" b="b"/>
              <a:pathLst>
                <a:path w="281939" h="338455">
                  <a:moveTo>
                    <a:pt x="28168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66820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79" h="338455">
                  <a:moveTo>
                    <a:pt x="281680" y="0"/>
                  </a:moveTo>
                  <a:lnTo>
                    <a:pt x="0" y="338017"/>
                  </a:lnTo>
                </a:path>
                <a:path w="563879" h="338455">
                  <a:moveTo>
                    <a:pt x="28168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58415" y="2024434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58415" y="2108938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48501" y="1601913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48501" y="1686417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234450" y="1094887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87915" y="1522548"/>
            <a:ext cx="12255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E'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26045" y="1517408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00646" y="1945070"/>
            <a:ext cx="1162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T'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79492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16130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260336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1389407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F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6045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*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3922188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E'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1950421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5" name="object 55"/>
          <p:cNvSpPr txBox="1"/>
          <p:nvPr/>
        </p:nvSpPr>
        <p:spPr>
          <a:xfrm>
            <a:off x="1389407" y="2784973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75"/>
              </a:spcBef>
            </a:pPr>
            <a:r>
              <a:rPr sz="850" b="1" spc="-25" dirty="0">
                <a:latin typeface="Arial" panose="020B0604020202020204"/>
                <a:cs typeface="Arial" panose="020B0604020202020204"/>
              </a:rPr>
              <a:t>num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555875" y="2528920"/>
            <a:ext cx="5080" cy="259079"/>
            <a:chOff x="1555875" y="2528920"/>
            <a:chExt cx="5080" cy="259079"/>
          </a:xfrm>
        </p:grpSpPr>
        <p:sp>
          <p:nvSpPr>
            <p:cNvPr id="57" name="object 57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616168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742892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16168" y="1945070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742892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3358826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2795464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65" name="object 65"/>
          <p:cNvSpPr txBox="1"/>
          <p:nvPr/>
        </p:nvSpPr>
        <p:spPr>
          <a:xfrm>
            <a:off x="3151297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151297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710833" y="2010350"/>
            <a:ext cx="650875" cy="28575"/>
            <a:chOff x="710833" y="2010350"/>
            <a:chExt cx="650875" cy="28575"/>
          </a:xfrm>
        </p:grpSpPr>
        <p:sp>
          <p:nvSpPr>
            <p:cNvPr id="68" name="object 68"/>
            <p:cNvSpPr/>
            <p:nvPr/>
          </p:nvSpPr>
          <p:spPr>
            <a:xfrm>
              <a:off x="713373" y="2024434"/>
              <a:ext cx="610870" cy="0"/>
            </a:xfrm>
            <a:custGeom>
              <a:avLst/>
              <a:gdLst/>
              <a:ahLst/>
              <a:cxnLst/>
              <a:rect l="l" t="t" r="r" b="b"/>
              <a:pathLst>
                <a:path w="610869">
                  <a:moveTo>
                    <a:pt x="0" y="0"/>
                  </a:moveTo>
                  <a:lnTo>
                    <a:pt x="610308" y="0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318986" y="2010350"/>
              <a:ext cx="42545" cy="28575"/>
            </a:xfrm>
            <a:custGeom>
              <a:avLst/>
              <a:gdLst/>
              <a:ahLst/>
              <a:cxnLst/>
              <a:rect l="l" t="t" r="r" b="b"/>
              <a:pathLst>
                <a:path w="42544" h="28575">
                  <a:moveTo>
                    <a:pt x="0" y="0"/>
                  </a:moveTo>
                  <a:lnTo>
                    <a:pt x="0" y="28168"/>
                  </a:lnTo>
                  <a:lnTo>
                    <a:pt x="42252" y="14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860292" y="1860565"/>
            <a:ext cx="26987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</a:t>
            </a:r>
            <a:r>
              <a:rPr sz="850" spc="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755592" y="2080770"/>
            <a:ext cx="368935" cy="227965"/>
            <a:chOff x="1755592" y="2080770"/>
            <a:chExt cx="368935" cy="227965"/>
          </a:xfrm>
        </p:grpSpPr>
        <p:sp>
          <p:nvSpPr>
            <p:cNvPr id="72" name="object 72"/>
            <p:cNvSpPr/>
            <p:nvPr/>
          </p:nvSpPr>
          <p:spPr>
            <a:xfrm>
              <a:off x="1787582" y="2100450"/>
              <a:ext cx="334645" cy="205740"/>
            </a:xfrm>
            <a:custGeom>
              <a:avLst/>
              <a:gdLst/>
              <a:ahLst/>
              <a:cxnLst/>
              <a:rect l="l" t="t" r="r" b="b"/>
              <a:pathLst>
                <a:path w="334644" h="205739">
                  <a:moveTo>
                    <a:pt x="0" y="0"/>
                  </a:moveTo>
                  <a:lnTo>
                    <a:pt x="334195" y="205664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755592" y="2080770"/>
              <a:ext cx="43815" cy="34290"/>
            </a:xfrm>
            <a:custGeom>
              <a:avLst/>
              <a:gdLst/>
              <a:ahLst/>
              <a:cxnLst/>
              <a:rect l="l" t="t" r="r" b="b"/>
              <a:pathLst>
                <a:path w="43814" h="34289">
                  <a:moveTo>
                    <a:pt x="0" y="0"/>
                  </a:moveTo>
                  <a:lnTo>
                    <a:pt x="28600" y="34139"/>
                  </a:lnTo>
                  <a:lnTo>
                    <a:pt x="35980" y="22140"/>
                  </a:lnTo>
                  <a:lnTo>
                    <a:pt x="0" y="0"/>
                  </a:lnTo>
                  <a:close/>
                </a:path>
                <a:path w="43814" h="34289">
                  <a:moveTo>
                    <a:pt x="0" y="0"/>
                  </a:moveTo>
                  <a:lnTo>
                    <a:pt x="35980" y="22140"/>
                  </a:lnTo>
                  <a:lnTo>
                    <a:pt x="43369" y="10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1886549" y="2001406"/>
            <a:ext cx="3575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</a:t>
            </a:r>
            <a:r>
              <a:rPr sz="850" spc="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306254" y="2367591"/>
            <a:ext cx="15113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192230" y="1658249"/>
            <a:ext cx="368935" cy="227965"/>
            <a:chOff x="1192230" y="1658249"/>
            <a:chExt cx="368935" cy="227965"/>
          </a:xfrm>
        </p:grpSpPr>
        <p:sp>
          <p:nvSpPr>
            <p:cNvPr id="77" name="object 77"/>
            <p:cNvSpPr/>
            <p:nvPr/>
          </p:nvSpPr>
          <p:spPr>
            <a:xfrm>
              <a:off x="1224220" y="1677929"/>
              <a:ext cx="334645" cy="205740"/>
            </a:xfrm>
            <a:custGeom>
              <a:avLst/>
              <a:gdLst/>
              <a:ahLst/>
              <a:cxnLst/>
              <a:rect l="l" t="t" r="r" b="b"/>
              <a:pathLst>
                <a:path w="334644" h="205739">
                  <a:moveTo>
                    <a:pt x="0" y="0"/>
                  </a:moveTo>
                  <a:lnTo>
                    <a:pt x="334195" y="205664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192230" y="1658249"/>
              <a:ext cx="43815" cy="34290"/>
            </a:xfrm>
            <a:custGeom>
              <a:avLst/>
              <a:gdLst/>
              <a:ahLst/>
              <a:cxnLst/>
              <a:rect l="l" t="t" r="r" b="b"/>
              <a:pathLst>
                <a:path w="43815" h="34289">
                  <a:moveTo>
                    <a:pt x="0" y="0"/>
                  </a:moveTo>
                  <a:lnTo>
                    <a:pt x="28600" y="34139"/>
                  </a:lnTo>
                  <a:lnTo>
                    <a:pt x="35980" y="22140"/>
                  </a:lnTo>
                  <a:lnTo>
                    <a:pt x="0" y="0"/>
                  </a:lnTo>
                  <a:close/>
                </a:path>
                <a:path w="43815" h="34289">
                  <a:moveTo>
                    <a:pt x="0" y="0"/>
                  </a:moveTo>
                  <a:lnTo>
                    <a:pt x="35980" y="22140"/>
                  </a:lnTo>
                  <a:lnTo>
                    <a:pt x="43369" y="10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1323187" y="1578884"/>
            <a:ext cx="3575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</a:t>
            </a:r>
            <a:r>
              <a:rPr sz="850" spc="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189690" y="1587829"/>
            <a:ext cx="1861820" cy="28575"/>
            <a:chOff x="1189690" y="1587829"/>
            <a:chExt cx="1861820" cy="28575"/>
          </a:xfrm>
        </p:grpSpPr>
        <p:sp>
          <p:nvSpPr>
            <p:cNvPr id="81" name="object 81"/>
            <p:cNvSpPr/>
            <p:nvPr/>
          </p:nvSpPr>
          <p:spPr>
            <a:xfrm>
              <a:off x="1192230" y="1601913"/>
              <a:ext cx="1821814" cy="0"/>
            </a:xfrm>
            <a:custGeom>
              <a:avLst/>
              <a:gdLst/>
              <a:ahLst/>
              <a:cxnLst/>
              <a:rect l="l" t="t" r="r" b="b"/>
              <a:pathLst>
                <a:path w="1821814">
                  <a:moveTo>
                    <a:pt x="0" y="0"/>
                  </a:moveTo>
                  <a:lnTo>
                    <a:pt x="1821536" y="0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009072" y="1587829"/>
              <a:ext cx="42545" cy="28575"/>
            </a:xfrm>
            <a:custGeom>
              <a:avLst/>
              <a:gdLst/>
              <a:ahLst/>
              <a:cxnLst/>
              <a:rect l="l" t="t" r="r" b="b"/>
              <a:pathLst>
                <a:path w="42544" h="28575">
                  <a:moveTo>
                    <a:pt x="0" y="0"/>
                  </a:moveTo>
                  <a:lnTo>
                    <a:pt x="0" y="28168"/>
                  </a:lnTo>
                  <a:lnTo>
                    <a:pt x="42252" y="14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2068703" y="1438044"/>
            <a:ext cx="33274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</a:t>
            </a:r>
            <a:r>
              <a:rPr sz="850" spc="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833041" y="3018420"/>
            <a:ext cx="9423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i="1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inh</a:t>
            </a:r>
            <a:r>
              <a:rPr sz="1100" spc="7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7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8" name="object 8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510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5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Inherited</a:t>
            </a:r>
            <a:r>
              <a:rPr sz="1400" b="1" spc="21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Attributes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984592"/>
            <a:ext cx="4483735" cy="1801495"/>
            <a:chOff x="87743" y="984592"/>
            <a:chExt cx="4483735" cy="18014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129677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683865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671165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984592"/>
              <a:ext cx="50800" cy="16992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173937"/>
              <a:ext cx="4432935" cy="1560830"/>
            </a:xfrm>
            <a:custGeom>
              <a:avLst/>
              <a:gdLst/>
              <a:ahLst/>
              <a:cxnLst/>
              <a:rect l="l" t="t" r="r" b="b"/>
              <a:pathLst>
                <a:path w="4432935" h="1560830">
                  <a:moveTo>
                    <a:pt x="4432567" y="0"/>
                  </a:moveTo>
                  <a:lnTo>
                    <a:pt x="0" y="0"/>
                  </a:lnTo>
                  <a:lnTo>
                    <a:pt x="0" y="1509928"/>
                  </a:lnTo>
                  <a:lnTo>
                    <a:pt x="4008" y="1529653"/>
                  </a:lnTo>
                  <a:lnTo>
                    <a:pt x="14922" y="1545806"/>
                  </a:lnTo>
                  <a:lnTo>
                    <a:pt x="31075" y="1556720"/>
                  </a:lnTo>
                  <a:lnTo>
                    <a:pt x="50800" y="1560728"/>
                  </a:lnTo>
                  <a:lnTo>
                    <a:pt x="4381767" y="1560728"/>
                  </a:lnTo>
                  <a:lnTo>
                    <a:pt x="4401492" y="1556720"/>
                  </a:lnTo>
                  <a:lnTo>
                    <a:pt x="4417644" y="1545806"/>
                  </a:lnTo>
                  <a:lnTo>
                    <a:pt x="4428558" y="1529653"/>
                  </a:lnTo>
                  <a:lnTo>
                    <a:pt x="4432567" y="1509928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022692"/>
              <a:ext cx="0" cy="1680845"/>
            </a:xfrm>
            <a:custGeom>
              <a:avLst/>
              <a:gdLst/>
              <a:ahLst/>
              <a:cxnLst/>
              <a:rect l="l" t="t" r="r" b="b"/>
              <a:pathLst>
                <a:path h="1680845">
                  <a:moveTo>
                    <a:pt x="0" y="168022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00999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99729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98459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227683"/>
              <a:ext cx="65201" cy="6520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5844" y="884362"/>
            <a:ext cx="1930400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27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5" dirty="0">
                <a:latin typeface="Palatino Linotype" panose="02040502050505030304"/>
                <a:cs typeface="Palatino Linotype" panose="02040502050505030304"/>
              </a:rPr>
              <a:t>now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have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rules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205772" y="1349067"/>
          <a:ext cx="2550160" cy="1333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7415"/>
                <a:gridCol w="1561465"/>
              </a:tblGrid>
              <a:tr h="191770">
                <a:tc>
                  <a:txBody>
                    <a:bodyPr/>
                    <a:lstStyle/>
                    <a:p>
                      <a:pPr marL="78105">
                        <a:lnSpc>
                          <a:spcPts val="1190"/>
                        </a:lnSpc>
                      </a:pPr>
                      <a:r>
                        <a:rPr sz="1100" spc="-10" dirty="0">
                          <a:latin typeface="Palatino Linotype" panose="02040502050505030304"/>
                          <a:cs typeface="Palatino Linotype" panose="02040502050505030304"/>
                        </a:rPr>
                        <a:t>Production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190"/>
                        </a:lnSpc>
                      </a:pPr>
                      <a:r>
                        <a:rPr sz="1100" spc="-10" dirty="0">
                          <a:latin typeface="Palatino Linotype" panose="02040502050505030304"/>
                          <a:cs typeface="Palatino Linotype" panose="02040502050505030304"/>
                        </a:rPr>
                        <a:t>Semantic</a:t>
                      </a:r>
                      <a:r>
                        <a:rPr sz="1100" spc="3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-10" dirty="0">
                          <a:latin typeface="Palatino Linotype" panose="02040502050505030304"/>
                          <a:cs typeface="Palatino Linotype" panose="02040502050505030304"/>
                        </a:rPr>
                        <a:t>Rules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195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12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spc="50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→</a:t>
                      </a:r>
                      <a:r>
                        <a:rPr sz="1100" spc="-50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r>
                        <a:rPr sz="1100" i="1" spc="12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20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035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310"/>
                        </a:lnSpc>
                      </a:pP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inh</a:t>
                      </a:r>
                      <a:r>
                        <a:rPr sz="1100" spc="2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=</a:t>
                      </a:r>
                      <a:r>
                        <a:rPr sz="1100" spc="2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F.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val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T.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val</a:t>
                      </a:r>
                      <a:r>
                        <a:rPr sz="1100" spc="-5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=</a:t>
                      </a:r>
                      <a:r>
                        <a:rPr sz="1100" spc="5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spc="-15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syn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6715">
                <a:tc>
                  <a:txBody>
                    <a:bodyPr/>
                    <a:lstStyle/>
                    <a:p>
                      <a:pPr marL="78105">
                        <a:lnSpc>
                          <a:spcPts val="955"/>
                        </a:lnSpc>
                        <a:spcBef>
                          <a:spcPts val="695"/>
                        </a:spcBef>
                      </a:pP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spc="7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200" i="1" spc="240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100" spc="50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→</a:t>
                      </a:r>
                      <a:r>
                        <a:rPr sz="1100" spc="-45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100" spc="14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*</a:t>
                      </a:r>
                      <a:r>
                        <a:rPr sz="1100" spc="35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r>
                        <a:rPr sz="1100" i="1" spc="1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7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20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76835" algn="r">
                        <a:lnSpc>
                          <a:spcPts val="595"/>
                        </a:lnSpc>
                      </a:pPr>
                      <a:r>
                        <a:rPr sz="800" spc="-50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1</a:t>
                      </a:r>
                      <a:endParaRPr sz="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82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815"/>
                        </a:lnSpc>
                      </a:pP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inh</a:t>
                      </a:r>
                      <a:r>
                        <a:rPr sz="1100" spc="3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=</a:t>
                      </a:r>
                      <a:r>
                        <a:rPr sz="1100" spc="3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7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inh</a:t>
                      </a:r>
                      <a:r>
                        <a:rPr sz="1100" spc="-3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-35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×</a:t>
                      </a:r>
                      <a:r>
                        <a:rPr sz="1100" spc="-105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100" i="1" spc="-2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F.</a:t>
                      </a:r>
                      <a:r>
                        <a:rPr sz="1100" spc="-2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val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  <a:p>
                      <a:pPr marL="165735">
                        <a:lnSpc>
                          <a:spcPts val="585"/>
                        </a:lnSpc>
                      </a:pPr>
                      <a:r>
                        <a:rPr sz="800" spc="-50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1</a:t>
                      </a:r>
                      <a:endParaRPr sz="80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marL="78105">
                        <a:lnSpc>
                          <a:spcPts val="945"/>
                        </a:lnSpc>
                        <a:spcBef>
                          <a:spcPts val="125"/>
                        </a:spcBef>
                      </a:pP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syn</a:t>
                      </a:r>
                      <a:r>
                        <a:rPr sz="1100" spc="2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=</a:t>
                      </a:r>
                      <a:r>
                        <a:rPr sz="1100" spc="25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spc="-15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syn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  <a:p>
                      <a:pPr marR="53340" algn="ctr">
                        <a:lnSpc>
                          <a:spcPts val="480"/>
                        </a:lnSpc>
                      </a:pPr>
                      <a:r>
                        <a:rPr sz="800" spc="-50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1</a:t>
                      </a:r>
                      <a:endParaRPr sz="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78105">
                        <a:lnSpc>
                          <a:spcPts val="1190"/>
                        </a:lnSpc>
                      </a:pP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spc="7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20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100" spc="50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→</a:t>
                      </a:r>
                      <a:r>
                        <a:rPr sz="1100" spc="-45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1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ε</a:t>
                      </a:r>
                      <a:endParaRPr sz="11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190"/>
                        </a:lnSpc>
                      </a:pP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syn</a:t>
                      </a:r>
                      <a:r>
                        <a:rPr sz="1100" spc="2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=</a:t>
                      </a:r>
                      <a:r>
                        <a:rPr sz="1100" spc="25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spc="-1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inh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78105">
                        <a:lnSpc>
                          <a:spcPts val="1190"/>
                        </a:lnSpc>
                      </a:pP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r>
                        <a:rPr sz="1100" i="1" spc="12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spc="50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→</a:t>
                      </a:r>
                      <a:r>
                        <a:rPr sz="1100" spc="-35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num</a:t>
                      </a:r>
                      <a:endParaRPr sz="11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190"/>
                        </a:lnSpc>
                      </a:pP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F.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val</a:t>
                      </a:r>
                      <a:r>
                        <a:rPr sz="1100" spc="-15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=</a:t>
                      </a:r>
                      <a:r>
                        <a:rPr sz="1100" spc="-15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num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lexval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510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5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Inherited</a:t>
            </a:r>
            <a:r>
              <a:rPr sz="1400" b="1" spc="21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Attributes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1054849"/>
            <a:ext cx="4483735" cy="1625600"/>
            <a:chOff x="87743" y="1054849"/>
            <a:chExt cx="4483735" cy="16256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19992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57850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56580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054849"/>
              <a:ext cx="50800" cy="152365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244193"/>
              <a:ext cx="4432935" cy="1385570"/>
            </a:xfrm>
            <a:custGeom>
              <a:avLst/>
              <a:gdLst/>
              <a:ahLst/>
              <a:cxnLst/>
              <a:rect l="l" t="t" r="r" b="b"/>
              <a:pathLst>
                <a:path w="4432935" h="1385570">
                  <a:moveTo>
                    <a:pt x="4432567" y="0"/>
                  </a:moveTo>
                  <a:lnTo>
                    <a:pt x="0" y="0"/>
                  </a:lnTo>
                  <a:lnTo>
                    <a:pt x="0" y="1334312"/>
                  </a:lnTo>
                  <a:lnTo>
                    <a:pt x="4008" y="1354037"/>
                  </a:lnTo>
                  <a:lnTo>
                    <a:pt x="14922" y="1370190"/>
                  </a:lnTo>
                  <a:lnTo>
                    <a:pt x="31075" y="1381104"/>
                  </a:lnTo>
                  <a:lnTo>
                    <a:pt x="50800" y="1385113"/>
                  </a:lnTo>
                  <a:lnTo>
                    <a:pt x="4381767" y="1385113"/>
                  </a:lnTo>
                  <a:lnTo>
                    <a:pt x="4401492" y="1381104"/>
                  </a:lnTo>
                  <a:lnTo>
                    <a:pt x="4417644" y="1370190"/>
                  </a:lnTo>
                  <a:lnTo>
                    <a:pt x="4428558" y="1354037"/>
                  </a:lnTo>
                  <a:lnTo>
                    <a:pt x="4432567" y="1334312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092949"/>
              <a:ext cx="0" cy="1504950"/>
            </a:xfrm>
            <a:custGeom>
              <a:avLst/>
              <a:gdLst/>
              <a:ahLst/>
              <a:cxnLst/>
              <a:rect l="l" t="t" r="r" b="b"/>
              <a:pathLst>
                <a:path h="1504950">
                  <a:moveTo>
                    <a:pt x="0" y="15046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08024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06754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05484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300975"/>
              <a:ext cx="65201" cy="6520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5844" y="951558"/>
            <a:ext cx="1930400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29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40" dirty="0">
                <a:latin typeface="Palatino Linotype" panose="02040502050505030304"/>
                <a:cs typeface="Palatino Linotype" panose="02040502050505030304"/>
              </a:rPr>
              <a:t>well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rules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182100" y="1420834"/>
          <a:ext cx="2597150" cy="1156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0275"/>
                <a:gridCol w="1584960"/>
              </a:tblGrid>
              <a:tr h="191770">
                <a:tc>
                  <a:txBody>
                    <a:bodyPr/>
                    <a:lstStyle/>
                    <a:p>
                      <a:pPr marL="78105">
                        <a:lnSpc>
                          <a:spcPts val="1190"/>
                        </a:lnSpc>
                      </a:pPr>
                      <a:r>
                        <a:rPr sz="1100" spc="-10" dirty="0">
                          <a:latin typeface="Palatino Linotype" panose="02040502050505030304"/>
                          <a:cs typeface="Palatino Linotype" panose="02040502050505030304"/>
                        </a:rPr>
                        <a:t>Production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190"/>
                        </a:lnSpc>
                      </a:pPr>
                      <a:r>
                        <a:rPr sz="1100" dirty="0">
                          <a:latin typeface="Palatino Linotype" panose="02040502050505030304"/>
                          <a:cs typeface="Palatino Linotype" panose="02040502050505030304"/>
                        </a:rPr>
                        <a:t>Semantic</a:t>
                      </a:r>
                      <a:r>
                        <a:rPr sz="1100" spc="-4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-10" dirty="0">
                          <a:latin typeface="Palatino Linotype" panose="02040502050505030304"/>
                          <a:cs typeface="Palatino Linotype" panose="02040502050505030304"/>
                        </a:rPr>
                        <a:t>Rules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195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100" i="1" spc="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100" i="1" spc="2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spc="50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→</a:t>
                      </a:r>
                      <a:r>
                        <a:rPr sz="1100" spc="-55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1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i="1" spc="5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spc="8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20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035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310"/>
                        </a:lnSpc>
                      </a:pP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inh</a:t>
                      </a:r>
                      <a:r>
                        <a:rPr sz="1100" spc="7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=</a:t>
                      </a:r>
                      <a:r>
                        <a:rPr sz="1100" spc="75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T.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val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  <a:p>
                      <a:pPr marL="1327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E.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val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=</a:t>
                      </a:r>
                      <a:r>
                        <a:rPr sz="1100" spc="-5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spc="-15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syn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6715">
                <a:tc>
                  <a:txBody>
                    <a:bodyPr/>
                    <a:lstStyle/>
                    <a:p>
                      <a:pPr marL="78105">
                        <a:lnSpc>
                          <a:spcPts val="955"/>
                        </a:lnSpc>
                        <a:spcBef>
                          <a:spcPts val="695"/>
                        </a:spcBef>
                      </a:pPr>
                      <a:r>
                        <a:rPr sz="1100" i="1" spc="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spc="120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20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100" spc="50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→</a:t>
                      </a:r>
                      <a:r>
                        <a:rPr sz="1100" spc="-50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+</a:t>
                      </a:r>
                      <a:r>
                        <a:rPr sz="1100" spc="25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12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i="1" spc="5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spc="8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20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76835" algn="r">
                        <a:lnSpc>
                          <a:spcPts val="595"/>
                        </a:lnSpc>
                      </a:pPr>
                      <a:r>
                        <a:rPr sz="800" spc="-50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1</a:t>
                      </a:r>
                      <a:endParaRPr sz="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82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815"/>
                        </a:lnSpc>
                      </a:pPr>
                      <a:r>
                        <a:rPr sz="1100" i="1" spc="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spc="120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200" i="1" spc="-30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inh</a:t>
                      </a:r>
                      <a:r>
                        <a:rPr sz="1100" spc="3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=</a:t>
                      </a:r>
                      <a:r>
                        <a:rPr sz="1100" spc="35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inh</a:t>
                      </a:r>
                      <a:r>
                        <a:rPr sz="1100" spc="-3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+</a:t>
                      </a:r>
                      <a:r>
                        <a:rPr sz="1100" spc="-3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i="1" spc="-2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T.</a:t>
                      </a:r>
                      <a:r>
                        <a:rPr sz="1100" spc="-2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val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  <a:p>
                      <a:pPr marL="180340">
                        <a:lnSpc>
                          <a:spcPts val="585"/>
                        </a:lnSpc>
                      </a:pPr>
                      <a:r>
                        <a:rPr sz="800" spc="-50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1</a:t>
                      </a:r>
                      <a:endParaRPr sz="80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marL="82550">
                        <a:lnSpc>
                          <a:spcPts val="945"/>
                        </a:lnSpc>
                        <a:spcBef>
                          <a:spcPts val="125"/>
                        </a:spcBef>
                      </a:pP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syn</a:t>
                      </a:r>
                      <a:r>
                        <a:rPr sz="1100" spc="6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=</a:t>
                      </a:r>
                      <a:r>
                        <a:rPr sz="1100" spc="65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i="1" spc="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spc="120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200" i="1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100" i="1" spc="-2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spc="-2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syn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  <a:p>
                      <a:pPr marR="5715" algn="ctr">
                        <a:lnSpc>
                          <a:spcPts val="480"/>
                        </a:lnSpc>
                      </a:pPr>
                      <a:r>
                        <a:rPr sz="800" spc="-50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1</a:t>
                      </a:r>
                      <a:endParaRPr sz="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78105">
                        <a:lnSpc>
                          <a:spcPts val="1190"/>
                        </a:lnSpc>
                      </a:pPr>
                      <a:r>
                        <a:rPr sz="1100" i="1" spc="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spc="120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20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100" spc="50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→</a:t>
                      </a:r>
                      <a:r>
                        <a:rPr sz="1100" spc="-45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1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ε</a:t>
                      </a:r>
                      <a:endParaRPr sz="11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190"/>
                        </a:lnSpc>
                      </a:pP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syn</a:t>
                      </a:r>
                      <a:r>
                        <a:rPr sz="1100" spc="7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=</a:t>
                      </a:r>
                      <a:r>
                        <a:rPr sz="1100" spc="7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spc="-1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inh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14203</Words>
  <Application>WPS Presentation</Application>
  <PresentationFormat>On-screen Show (4:3)</PresentationFormat>
  <Paragraphs>2029</Paragraphs>
  <Slides>101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101</vt:i4>
      </vt:variant>
    </vt:vector>
  </HeadingPairs>
  <TitlesOfParts>
    <vt:vector size="122" baseType="lpstr">
      <vt:lpstr>Arial</vt:lpstr>
      <vt:lpstr>SimSun</vt:lpstr>
      <vt:lpstr>Wingdings</vt:lpstr>
      <vt:lpstr>Palatino Linotype</vt:lpstr>
      <vt:lpstr>Georgia</vt:lpstr>
      <vt:lpstr>Microsoft YaHei</vt:lpstr>
      <vt:lpstr>Arial Unicode MS</vt:lpstr>
      <vt:lpstr>Calibri</vt:lpstr>
      <vt:lpstr>Comic Sans MS</vt:lpstr>
      <vt:lpstr>Bookman Old Style</vt:lpstr>
      <vt:lpstr>Copperplate Gothic Bold</vt:lpstr>
      <vt:lpstr>Cambria</vt:lpstr>
      <vt:lpstr>Arial</vt:lpstr>
      <vt:lpstr>Century Gothic</vt:lpstr>
      <vt:lpstr>Lucida Sans Unicode</vt:lpstr>
      <vt:lpstr>Courier New</vt:lpstr>
      <vt:lpstr>Times New Roman</vt:lpstr>
      <vt:lpstr>Garamond</vt:lpstr>
      <vt:lpstr>Trebuchet MS</vt:lpstr>
      <vt:lpstr>Symbol</vt:lpstr>
      <vt:lpstr>Office Theme</vt:lpstr>
      <vt:lpstr>Syntax Directed Translation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The Phases of Compilation</vt:lpstr>
      <vt:lpstr>From Parse Tree/ Abstract Syntax Tree (AST)</vt:lpstr>
      <vt:lpstr>static type checking</vt:lpstr>
      <vt:lpstr>Parse Trees</vt:lpstr>
      <vt:lpstr>Abstract Syntax Trees</vt:lpstr>
      <vt:lpstr>Syntax Trees vs. Parse Trees</vt:lpstr>
      <vt:lpstr>Syntax Trees vs. Parse Trees</vt:lpstr>
      <vt:lpstr>Abstract Syntax Trees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Syntax-Directed Definitions</vt:lpstr>
      <vt:lpstr>Syntax-Directed Definitions</vt:lpstr>
      <vt:lpstr>Example</vt:lpstr>
      <vt:lpstr>Syntax-Directed Definitions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Synthesized  Attributes</vt:lpstr>
      <vt:lpstr>Synthesized  Attributes</vt:lpstr>
      <vt:lpstr>Example</vt:lpstr>
      <vt:lpstr>Example</vt:lpstr>
      <vt:lpstr>Example</vt:lpstr>
      <vt:lpstr>Example</vt:lpstr>
      <vt:lpstr>Example</vt:lpstr>
      <vt:lpstr>Outline</vt:lpstr>
      <vt:lpstr>PowerPoint 演示文稿</vt:lpstr>
      <vt:lpstr>PowerPoint 演示文稿</vt:lpstr>
      <vt:lpstr>Inherited Attributes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Some Questions</vt:lpstr>
      <vt:lpstr>Outline</vt:lpstr>
      <vt:lpstr>Synthesized  Attributes</vt:lpstr>
      <vt:lpstr>Synthesized  Attributes</vt:lpstr>
      <vt:lpstr>Inherited Attributes</vt:lpstr>
      <vt:lpstr>Inherited Attributes</vt:lpstr>
      <vt:lpstr>Inherited Attributes</vt:lpstr>
      <vt:lpstr>Inherited Attributes</vt:lpstr>
      <vt:lpstr>PowerPoint 演示文稿</vt:lpstr>
      <vt:lpstr>PowerPoint 演示文稿</vt:lpstr>
      <vt:lpstr>Inherited Attributes</vt:lpstr>
      <vt:lpstr>PowerPoint 演示文稿</vt:lpstr>
      <vt:lpstr>Inherited Attributes</vt:lpstr>
      <vt:lpstr>Inherited Attributes</vt:lpstr>
      <vt:lpstr>Inherited Attributes</vt:lpstr>
      <vt:lpstr>Inherited Attributes</vt:lpstr>
      <vt:lpstr>Inherited Attributes</vt:lpstr>
      <vt:lpstr>Inherited Attributes</vt:lpstr>
      <vt:lpstr>Inherited Attributes</vt:lpstr>
      <vt:lpstr>PowerPoint 演示文稿</vt:lpstr>
      <vt:lpstr>PowerPoint 演示文稿</vt:lpstr>
      <vt:lpstr>Outline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Syntax Directed Translation</dc:title>
  <dc:creator>Rokan Uddin Faruqui </dc:creator>
  <cp:lastModifiedBy>Sharifunnaher Snigdha</cp:lastModifiedBy>
  <cp:revision>8</cp:revision>
  <dcterms:created xsi:type="dcterms:W3CDTF">2025-11-24T18:52:00Z</dcterms:created>
  <dcterms:modified xsi:type="dcterms:W3CDTF">2025-11-25T10:32:08Z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2020-02-23T18:00:00Z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2025-11-24T18:00:00Z</vt:filetime>
  </property>
  <property fmtid="{D5CDD505-2E9C-101B-9397-08002B2CF9AE}" pid="5" name="Producer">
    <vt:lpwstr>3-Heights(TM) PDF Security Shell 4.8.25.2 (http://www.pdf-tools.com)</vt:lpwstr>
  </property>
  <property fmtid="{D5CDD505-2E9C-101B-9397-08002B2CF9AE}" pid="6" name="ICV">
    <vt:lpwstr>6AED0E268B754E2EA32B77D3E8CE5BEF_12</vt:lpwstr>
  </property>
  <property fmtid="{D5CDD505-2E9C-101B-9397-08002B2CF9AE}" pid="7" name="KSOProductBuildVer">
    <vt:lpwstr>1033-12.2.0.23155</vt:lpwstr>
  </property>
</Properties>
</file>